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Nunito"/>
      <p:regular r:id="rId46"/>
      <p:bold r:id="rId47"/>
      <p:italic r:id="rId48"/>
      <p:boldItalic r:id="rId49"/>
    </p:embeddedFont>
    <p:embeddedFont>
      <p:font typeface="Tahom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bold.fntdata"/><Relationship Id="rId50" Type="http://schemas.openxmlformats.org/officeDocument/2006/relationships/font" Target="fonts/Tahom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8e82b792e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d8e82b792e_0_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8e82b792e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d8e82b792e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8e82b792e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d8e82b792e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8e82b792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d8e82b792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f703e735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df703e735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f703e7355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df703e7355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f703e735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df703e735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f703e735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df703e7355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f703e7355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df703e7355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f703e7355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df703e7355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f703e735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df703e7355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f703e7355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gdf703e7355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f703e7355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df703e735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f703e735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df703e735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f703e735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df703e7355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f703e735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df703e7355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f703e735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df703e7355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f703e7355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df703e7355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f703e7355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df703e7355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c08e80bf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dc08e80bf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8e82b792e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d8e82b792e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3" y="4119576"/>
            <a:ext cx="2520952"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50" y="2"/>
            <a:ext cx="2795414"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70"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50" y="4055652"/>
            <a:ext cx="2795414"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9"/>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4" y="1243"/>
            <a:ext cx="3257455"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1" y="3961115"/>
            <a:ext cx="2910145"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50" y="2"/>
            <a:ext cx="2795414"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26.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jp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jp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jp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24"/>
          <p:cNvSpPr txBox="1"/>
          <p:nvPr/>
        </p:nvSpPr>
        <p:spPr>
          <a:xfrm>
            <a:off x="3714751" y="1466850"/>
            <a:ext cx="40230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Red (Host a Red)</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Contiene las funciones de la capa de Enlace de Datos y física del Modelo OSI.</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Tecnologías WANs y LANs como Frame Relay y Ethernet.</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Encargada de todos los procesos requeridos para realizar el enlace físico.</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LAN &amp; WAN Technologies</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220" name="Google Shape;220;p24"/>
          <p:cNvSpPr txBox="1"/>
          <p:nvPr/>
        </p:nvSpPr>
        <p:spPr>
          <a:xfrm>
            <a:off x="869482" y="516081"/>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221" name="Google Shape;221;p24"/>
          <p:cNvPicPr preferRelativeResize="0"/>
          <p:nvPr/>
        </p:nvPicPr>
        <p:blipFill rotWithShape="1">
          <a:blip r:embed="rId4">
            <a:alphaModFix/>
          </a:blip>
          <a:srcRect b="0" l="0" r="0" t="0"/>
          <a:stretch/>
        </p:blipFill>
        <p:spPr>
          <a:xfrm>
            <a:off x="807136" y="1570760"/>
            <a:ext cx="2638425" cy="280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5"/>
          <p:cNvSpPr txBox="1"/>
          <p:nvPr/>
        </p:nvSpPr>
        <p:spPr>
          <a:xfrm>
            <a:off x="841664" y="488373"/>
            <a:ext cx="6348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 vs TCP/IP</a:t>
            </a:r>
            <a:endParaRPr sz="2800">
              <a:solidFill>
                <a:srgbClr val="AF7B51"/>
              </a:solidFill>
              <a:latin typeface="Nunito"/>
              <a:ea typeface="Nunito"/>
              <a:cs typeface="Nunito"/>
              <a:sym typeface="Nunito"/>
            </a:endParaRPr>
          </a:p>
        </p:txBody>
      </p:sp>
      <p:pic>
        <p:nvPicPr>
          <p:cNvPr id="227" name="Google Shape;227;p25"/>
          <p:cNvPicPr preferRelativeResize="0"/>
          <p:nvPr/>
        </p:nvPicPr>
        <p:blipFill rotWithShape="1">
          <a:blip r:embed="rId4">
            <a:alphaModFix/>
          </a:blip>
          <a:srcRect b="0" l="0" r="0" t="7089"/>
          <a:stretch/>
        </p:blipFill>
        <p:spPr>
          <a:xfrm>
            <a:off x="1878157" y="1766455"/>
            <a:ext cx="5200650" cy="2778702"/>
          </a:xfrm>
          <a:prstGeom prst="rect">
            <a:avLst/>
          </a:prstGeom>
          <a:noFill/>
          <a:ln>
            <a:noFill/>
          </a:ln>
        </p:spPr>
      </p:pic>
      <p:sp>
        <p:nvSpPr>
          <p:cNvPr id="228" name="Google Shape;228;p25"/>
          <p:cNvSpPr txBox="1"/>
          <p:nvPr/>
        </p:nvSpPr>
        <p:spPr>
          <a:xfrm>
            <a:off x="2301588" y="1469069"/>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TCP/IP</a:t>
            </a:r>
            <a:endParaRPr b="1" i="0" sz="1400" u="none" cap="none" strike="noStrike">
              <a:solidFill>
                <a:srgbClr val="E73263"/>
              </a:solidFill>
              <a:latin typeface="Arial"/>
              <a:ea typeface="Arial"/>
              <a:cs typeface="Arial"/>
              <a:sym typeface="Arial"/>
            </a:endParaRPr>
          </a:p>
        </p:txBody>
      </p:sp>
      <p:sp>
        <p:nvSpPr>
          <p:cNvPr id="229" name="Google Shape;229;p25"/>
          <p:cNvSpPr txBox="1"/>
          <p:nvPr/>
        </p:nvSpPr>
        <p:spPr>
          <a:xfrm>
            <a:off x="5145234" y="1458678"/>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OSI</a:t>
            </a:r>
            <a:endParaRPr b="1" i="0" sz="1400" u="none" cap="none" strike="noStrike">
              <a:solidFill>
                <a:srgbClr val="E7326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6"/>
          <p:cNvSpPr txBox="1"/>
          <p:nvPr/>
        </p:nvSpPr>
        <p:spPr>
          <a:xfrm>
            <a:off x="862181" y="10137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br>
              <a:rPr b="1" lang="es" sz="3200">
                <a:solidFill>
                  <a:srgbClr val="E73263"/>
                </a:solidFill>
              </a:rPr>
            </a:br>
            <a:r>
              <a:rPr b="1" lang="es" sz="3200">
                <a:solidFill>
                  <a:srgbClr val="E73263"/>
                </a:solidFill>
              </a:rPr>
              <a:t>Esquema Cliente-Servidor</a:t>
            </a:r>
            <a:endParaRPr sz="3200">
              <a:solidFill>
                <a:srgbClr val="E83464"/>
              </a:solidFill>
            </a:endParaRPr>
          </a:p>
        </p:txBody>
      </p:sp>
      <p:grpSp>
        <p:nvGrpSpPr>
          <p:cNvPr id="235" name="Google Shape;235;p26"/>
          <p:cNvGrpSpPr/>
          <p:nvPr/>
        </p:nvGrpSpPr>
        <p:grpSpPr>
          <a:xfrm>
            <a:off x="1225903" y="1771840"/>
            <a:ext cx="5422708" cy="3320251"/>
            <a:chOff x="1412875" y="1254312"/>
            <a:chExt cx="5206133" cy="3516098"/>
          </a:xfrm>
        </p:grpSpPr>
        <p:pic>
          <p:nvPicPr>
            <p:cNvPr descr="INTERACCIÓN DE PROTOCOLOS DE RED – Interpolados" id="236" name="Google Shape;236;p26"/>
            <p:cNvPicPr preferRelativeResize="0"/>
            <p:nvPr/>
          </p:nvPicPr>
          <p:blipFill rotWithShape="1">
            <a:blip r:embed="rId4">
              <a:alphaModFix/>
            </a:blip>
            <a:srcRect b="0" l="0" r="0" t="0"/>
            <a:stretch/>
          </p:blipFill>
          <p:spPr>
            <a:xfrm>
              <a:off x="1412875" y="1254312"/>
              <a:ext cx="5206133" cy="3442379"/>
            </a:xfrm>
            <a:prstGeom prst="rect">
              <a:avLst/>
            </a:prstGeom>
            <a:noFill/>
            <a:ln>
              <a:noFill/>
            </a:ln>
          </p:spPr>
        </p:pic>
        <p:sp>
          <p:nvSpPr>
            <p:cNvPr id="237" name="Google Shape;237;p26"/>
            <p:cNvSpPr txBox="1"/>
            <p:nvPr/>
          </p:nvSpPr>
          <p:spPr>
            <a:xfrm>
              <a:off x="1506393" y="4539710"/>
              <a:ext cx="5436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Cliente</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7"/>
          <p:cNvSpPr txBox="1"/>
          <p:nvPr/>
        </p:nvSpPr>
        <p:spPr>
          <a:xfrm>
            <a:off x="878881" y="955428"/>
            <a:ext cx="7431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73263"/>
                </a:solidFill>
              </a:rPr>
              <a:t>Modelo TCP/IP</a:t>
            </a:r>
            <a:br>
              <a:rPr b="1" lang="es" sz="2800">
                <a:solidFill>
                  <a:srgbClr val="E73263"/>
                </a:solidFill>
              </a:rPr>
            </a:br>
            <a:r>
              <a:rPr b="1" lang="es" sz="2800">
                <a:solidFill>
                  <a:srgbClr val="E73263"/>
                </a:solidFill>
              </a:rPr>
              <a:t>Esquema o Modelo Cliente-Servidor</a:t>
            </a:r>
            <a:endParaRPr sz="2800">
              <a:solidFill>
                <a:srgbClr val="E83464"/>
              </a:solidFill>
            </a:endParaRPr>
          </a:p>
        </p:txBody>
      </p:sp>
      <p:sp>
        <p:nvSpPr>
          <p:cNvPr id="243" name="Google Shape;243;p27"/>
          <p:cNvSpPr txBox="1"/>
          <p:nvPr/>
        </p:nvSpPr>
        <p:spPr>
          <a:xfrm>
            <a:off x="800104" y="1812678"/>
            <a:ext cx="7543800" cy="3208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00">
                <a:solidFill>
                  <a:srgbClr val="375FA9"/>
                </a:solidFill>
              </a:rPr>
              <a:t>No existe una definición única de este modelo, se puede definir de varias formas:</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sz="1300">
                <a:solidFill>
                  <a:srgbClr val="375FA9"/>
                </a:solidFill>
              </a:rPr>
              <a:t>Como una técnica para la distribución de recursos entre computadoras personales.</a:t>
            </a:r>
            <a:endParaRPr sz="13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rgbClr val="233A44"/>
              </a:buClr>
              <a:buSzPts val="1100"/>
              <a:buFont typeface="Calibri"/>
              <a:buChar char="●"/>
            </a:pPr>
            <a:r>
              <a:rPr lang="es" sz="1300">
                <a:solidFill>
                  <a:srgbClr val="375FA9"/>
                </a:solidFill>
              </a:rPr>
              <a:t>Como una tecnología distribuida que determina el papel de un cliente que requiere el servicio y de un servidor que se lo proporciona.</a:t>
            </a:r>
            <a:endParaRPr sz="13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rgbClr val="233A44"/>
              </a:buClr>
              <a:buSzPts val="1100"/>
              <a:buFont typeface="Calibri"/>
              <a:buChar char="●"/>
            </a:pPr>
            <a:r>
              <a:rPr lang="es" sz="1300">
                <a:solidFill>
                  <a:srgbClr val="375FA9"/>
                </a:solidFill>
              </a:rPr>
              <a:t>Como un conjunto de funciones:</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Los servidores ofrecen una interfaz pública y bien definida a todos los clientes.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Las aplicaciones de los clientes no conocen la lógica del servidor, solamente su interfaz. </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Las aplicaciones de los clientes deben ser independientes de su localización</a:t>
            </a:r>
            <a:r>
              <a:rPr lang="es">
                <a:solidFill>
                  <a:srgbClr val="375FA9"/>
                </a:solidFill>
              </a:rPr>
              <a:t>.</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Los clientes no dependen de la ubicación del servidor.</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a:solidFill>
                <a:srgbClr val="375FA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8"/>
          <p:cNvSpPr txBox="1"/>
          <p:nvPr/>
        </p:nvSpPr>
        <p:spPr>
          <a:xfrm>
            <a:off x="849781" y="1000667"/>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br>
              <a:rPr b="1" lang="es" sz="3200">
                <a:solidFill>
                  <a:srgbClr val="E73263"/>
                </a:solidFill>
              </a:rPr>
            </a:br>
            <a:r>
              <a:rPr b="1" lang="es" sz="3200">
                <a:solidFill>
                  <a:srgbClr val="E73263"/>
                </a:solidFill>
              </a:rPr>
              <a:t>Esquema Cliente-Servidor</a:t>
            </a:r>
            <a:endParaRPr sz="3200">
              <a:solidFill>
                <a:srgbClr val="E83464"/>
              </a:solidFill>
            </a:endParaRPr>
          </a:p>
        </p:txBody>
      </p:sp>
      <p:sp>
        <p:nvSpPr>
          <p:cNvPr id="249" name="Google Shape;249;p28"/>
          <p:cNvSpPr txBox="1"/>
          <p:nvPr/>
        </p:nvSpPr>
        <p:spPr>
          <a:xfrm>
            <a:off x="849781" y="2056246"/>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Los procesos que utilizan protocolos TCP/IP se efectúan según el esquema Cliente-Servidor. </a:t>
            </a:r>
            <a:endParaRPr>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Los clientes y servidores son procesos que pueden estar en el mismo o distinto computador.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Los procesos cliente utilizan los servicios proporcionados por los servidores.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Tanto los elementos de infraestructura como los de red deben incorporarse en los clientes y en los servidores.</a:t>
            </a:r>
            <a:endParaRPr>
              <a:solidFill>
                <a:srgbClr val="375FA9"/>
              </a:solidFill>
            </a:endParaRPr>
          </a:p>
          <a:p>
            <a:pPr indent="0" lvl="0" marL="1587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9"/>
          <p:cNvSpPr txBox="1"/>
          <p:nvPr/>
        </p:nvSpPr>
        <p:spPr>
          <a:xfrm>
            <a:off x="973606" y="9658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Sistema de Nombres de Dominio (DNS)</a:t>
            </a:r>
            <a:endParaRPr sz="3200">
              <a:solidFill>
                <a:srgbClr val="E83464"/>
              </a:solidFill>
            </a:endParaRPr>
          </a:p>
        </p:txBody>
      </p:sp>
      <p:sp>
        <p:nvSpPr>
          <p:cNvPr id="255" name="Google Shape;255;p29"/>
          <p:cNvSpPr txBox="1"/>
          <p:nvPr/>
        </p:nvSpPr>
        <p:spPr>
          <a:xfrm>
            <a:off x="516406" y="1756606"/>
            <a:ext cx="7543800" cy="33384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El sistema de nombres de dominio (DNS por sus siglas en inglés) es un servicio de nombres que convierte el dominio de usuario conocido (por ejemplo, "www.paginaprincipal.com") en la dirección IP correspondiente. Al enviar el nombre de dominio como una consulta en la barra de direcciones, el dominio se traduce desde el DNS para luego transferir la solicitud al servidor correspondiente.</a:t>
            </a:r>
            <a:endParaRPr>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Un dominio está conformado por:</a:t>
            </a:r>
            <a:endParaRPr>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Raíz DNS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Dominio de primer nivel (TDL)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Dominio de segundo nivel (SDL)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Uno o más subdominios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Nombre de host (hostname)</a:t>
            </a:r>
            <a:endParaRPr sz="1200">
              <a:solidFill>
                <a:srgbClr val="375FA9"/>
              </a:solidFill>
            </a:endParaRPr>
          </a:p>
        </p:txBody>
      </p:sp>
      <p:pic>
        <p:nvPicPr>
          <p:cNvPr id="256" name="Google Shape;256;p29"/>
          <p:cNvPicPr preferRelativeResize="0"/>
          <p:nvPr/>
        </p:nvPicPr>
        <p:blipFill rotWithShape="1">
          <a:blip r:embed="rId4">
            <a:alphaModFix/>
          </a:blip>
          <a:srcRect b="0" l="0" r="0" t="0"/>
          <a:stretch/>
        </p:blipFill>
        <p:spPr>
          <a:xfrm>
            <a:off x="5465619" y="3217718"/>
            <a:ext cx="2023196" cy="17915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0"/>
          <p:cNvSpPr txBox="1"/>
          <p:nvPr/>
        </p:nvSpPr>
        <p:spPr>
          <a:xfrm>
            <a:off x="849781" y="9850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Sistema de Nombres de Dominio (DNS)-Jerarquía</a:t>
            </a:r>
            <a:endParaRPr sz="3200">
              <a:solidFill>
                <a:srgbClr val="E83464"/>
              </a:solidFill>
            </a:endParaRPr>
          </a:p>
        </p:txBody>
      </p:sp>
      <p:sp>
        <p:nvSpPr>
          <p:cNvPr id="262" name="Google Shape;262;p30"/>
          <p:cNvSpPr txBox="1"/>
          <p:nvPr/>
        </p:nvSpPr>
        <p:spPr>
          <a:xfrm>
            <a:off x="406976" y="1889956"/>
            <a:ext cx="4073100" cy="31782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El espacio de nombres de dominio tiene una estructura tipo árbol.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Las hojas y los nodos del árbol representan las etiquetas de los medios. </a:t>
            </a:r>
            <a:endParaRPr sz="12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Un nombre de dominio completo consiste en la concatenación de todas las etiquetas de un camino. </a:t>
            </a:r>
            <a:endParaRPr sz="12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Un nombre de dominio debe incluir todos los puntos y tiene una longitud máxima de 255 caracteres.</a:t>
            </a:r>
            <a:endParaRPr sz="12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Un nombre de dominio se escribe siempre de derecha a izquierda.</a:t>
            </a:r>
            <a:endParaRPr sz="1200">
              <a:solidFill>
                <a:srgbClr val="375FA9"/>
              </a:solidFill>
            </a:endParaRPr>
          </a:p>
        </p:txBody>
      </p:sp>
      <p:pic>
        <p:nvPicPr>
          <p:cNvPr descr="https://upload.wikimedia.org/wikipedia/commons/thumb/1/1f/DNS_arbol.svg/1280px-DNS_arbol.svg.png?1606002467672" id="263" name="Google Shape;263;p30"/>
          <p:cNvPicPr preferRelativeResize="0"/>
          <p:nvPr/>
        </p:nvPicPr>
        <p:blipFill rotWithShape="1">
          <a:blip r:embed="rId4">
            <a:alphaModFix/>
          </a:blip>
          <a:srcRect b="0" l="0" r="0" t="0"/>
          <a:stretch/>
        </p:blipFill>
        <p:spPr>
          <a:xfrm>
            <a:off x="4830914" y="1748046"/>
            <a:ext cx="4053315" cy="26616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1"/>
          <p:cNvSpPr txBox="1"/>
          <p:nvPr/>
        </p:nvSpPr>
        <p:spPr>
          <a:xfrm>
            <a:off x="849781" y="57102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269" name="Google Shape;269;p31"/>
          <p:cNvSpPr txBox="1"/>
          <p:nvPr/>
        </p:nvSpPr>
        <p:spPr>
          <a:xfrm>
            <a:off x="849781" y="1428426"/>
            <a:ext cx="7543800" cy="3147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Protocolo IP </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El protocolo IP se encarga de:</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Direcciones IP: Identificar equipos en la conexión extremo a extremo. Actualmente se emplean direcciones de versión 4 (32 bits) y versión 6 (128 bits).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Encaminamiento: Definir el camino que debe utilizar un paquete, basándose en la dirección IP del destinatario.</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Formato de paquetes: Agrupar paquetes en unidades conocidas como datagramas. </a:t>
            </a:r>
            <a:endParaRPr sz="1200">
              <a:solidFill>
                <a:srgbClr val="375FA9"/>
              </a:solidFill>
            </a:endParaRPr>
          </a:p>
          <a:p>
            <a:pPr indent="0" lvl="0" marL="158750" rtl="0" algn="just">
              <a:lnSpc>
                <a:spcPct val="115000"/>
              </a:lnSpc>
              <a:spcBef>
                <a:spcPts val="600"/>
              </a:spcBef>
              <a:spcAft>
                <a:spcPts val="0"/>
              </a:spcAft>
              <a:buNone/>
            </a:pPr>
            <a:r>
              <a:rPr lang="es" sz="1200">
                <a:solidFill>
                  <a:srgbClr val="375FA9"/>
                </a:solidFill>
              </a:rPr>
              <a:t>Fragmentación: En caso que un paquete sea demasiado grande para su transmisión a través del medio de red, el protocolo IP del sistema de envío divide el paquete en fragmentos de menor tamaño. </a:t>
            </a:r>
            <a:endParaRPr sz="1200">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2"/>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275" name="Google Shape;275;p32"/>
          <p:cNvSpPr txBox="1"/>
          <p:nvPr/>
        </p:nvSpPr>
        <p:spPr>
          <a:xfrm>
            <a:off x="849781" y="1591217"/>
            <a:ext cx="7275900" cy="2471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b="1" lang="es" sz="1200">
                <a:solidFill>
                  <a:srgbClr val="375FA9"/>
                </a:solidFill>
              </a:rPr>
              <a:t>Protocolo TCP </a:t>
            </a:r>
            <a:endParaRPr sz="13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t/>
            </a:r>
            <a:endParaRPr b="1" sz="1200">
              <a:solidFill>
                <a:srgbClr val="375FA9"/>
              </a:solidFill>
            </a:endParaRPr>
          </a:p>
          <a:p>
            <a:pPr indent="-171450" lvl="0" marL="330200" rtl="0" algn="just">
              <a:lnSpc>
                <a:spcPct val="115000"/>
              </a:lnSpc>
              <a:spcBef>
                <a:spcPts val="0"/>
              </a:spcBef>
              <a:spcAft>
                <a:spcPts val="0"/>
              </a:spcAft>
              <a:buClr>
                <a:srgbClr val="233A44"/>
              </a:buClr>
              <a:buSzPts val="1100"/>
              <a:buFont typeface="Calibri"/>
              <a:buChar char="●"/>
            </a:pPr>
            <a:r>
              <a:rPr lang="es" sz="1200">
                <a:solidFill>
                  <a:srgbClr val="375FA9"/>
                </a:solidFill>
              </a:rPr>
              <a:t>Permite que las aplicaciones se comuniquen entre sí como si estuvieran conectadas físicamente.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rgbClr val="233A44"/>
              </a:buClr>
              <a:buSzPts val="1100"/>
              <a:buFont typeface="Calibri"/>
              <a:buChar char="●"/>
            </a:pPr>
            <a:r>
              <a:rPr lang="es" sz="1200">
                <a:solidFill>
                  <a:srgbClr val="375FA9"/>
                </a:solidFill>
              </a:rPr>
              <a:t>Envía los datos en un formato que se transmite carácter por carácter, en lugar de transmitirse por paquetes. Cuando todo ha sido enviado exitosamente se procede al cierre de la conexión.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rgbClr val="233A44"/>
              </a:buClr>
              <a:buSzPts val="1100"/>
              <a:buFont typeface="Calibri"/>
              <a:buChar char="●"/>
            </a:pPr>
            <a:r>
              <a:rPr lang="es" sz="1200">
                <a:solidFill>
                  <a:srgbClr val="375FA9"/>
                </a:solidFill>
              </a:rPr>
              <a:t>Es necesario para la descarga Web o la transferencia de ficheros.</a:t>
            </a:r>
            <a:endParaRPr sz="1300">
              <a:solidFill>
                <a:srgbClr val="233A4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3"/>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281" name="Google Shape;281;p33"/>
          <p:cNvSpPr txBox="1"/>
          <p:nvPr/>
        </p:nvSpPr>
        <p:spPr>
          <a:xfrm>
            <a:off x="849781" y="1504626"/>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t/>
            </a:r>
            <a:endParaRPr b="1"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Protocolo UDP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Proporciona un servicio de entrega de datagramas. </a:t>
            </a:r>
            <a:endParaRPr sz="12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No verifica las conexiones entre los hosts transmisores y receptores. </a:t>
            </a:r>
            <a:endParaRPr sz="12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Dado que el protocolo UDP elimina los procesos de establecimiento y verificación de las conexiones, resulta ideal para las aplicaciones que envían pequeñas cantidades de datos o cuando el volumen de datos es elevado y éste tiene que llegar en tiempo real.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VoIP es un ejemplo de aplicación que utilizará UDP.</a:t>
            </a:r>
            <a:endParaRPr sz="1200">
              <a:solidFill>
                <a:srgbClr val="375FA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3: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Conceptos básicos de modelo de comunicaciones TCP/IP e introducción al desarrollo Web</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None/>
            </a:pPr>
            <a:r>
              <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4"/>
          <p:cNvSpPr txBox="1"/>
          <p:nvPr/>
        </p:nvSpPr>
        <p:spPr>
          <a:xfrm>
            <a:off x="822960" y="1221474"/>
            <a:ext cx="70149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a:t>
            </a:r>
            <a:br>
              <a:rPr b="1" lang="es" sz="3200">
                <a:solidFill>
                  <a:srgbClr val="E73263"/>
                </a:solidFill>
              </a:rPr>
            </a:br>
            <a:r>
              <a:rPr b="1" lang="es" sz="3200">
                <a:solidFill>
                  <a:srgbClr val="E73263"/>
                </a:solidFill>
              </a:rPr>
              <a:t>Definiciones</a:t>
            </a:r>
            <a:endParaRPr b="1" sz="3200">
              <a:solidFill>
                <a:srgbClr val="E73263"/>
              </a:solidFill>
            </a:endParaRPr>
          </a:p>
        </p:txBody>
      </p:sp>
      <p:sp>
        <p:nvSpPr>
          <p:cNvPr id="287" name="Google Shape;287;p34"/>
          <p:cNvSpPr txBox="1"/>
          <p:nvPr/>
        </p:nvSpPr>
        <p:spPr>
          <a:xfrm>
            <a:off x="594050" y="1930650"/>
            <a:ext cx="5092500" cy="3374700"/>
          </a:xfrm>
          <a:prstGeom prst="rect">
            <a:avLst/>
          </a:prstGeom>
          <a:noFill/>
          <a:ln>
            <a:noFill/>
          </a:ln>
        </p:spPr>
        <p:txBody>
          <a:bodyPr anchorCtr="0" anchor="t" bIns="34275" lIns="0" spcFirstLastPara="1" rIns="0" wrap="square" tIns="34275">
            <a:noAutofit/>
          </a:bodyPr>
          <a:lstStyle/>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Es Una combinación de sistemas que pueden colaborar entre sí para dar a los usuarios toda la información que requiera sin necesidad de saber donde está ubicada.</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Es una arquitectura de procesamiento cooperativo donde uno de los elementos solicita servicios a otro.</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Es un procesamiento de datos de tipo colaborativo entre dos o más computadoras conectadas a una red.</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Se aplica a la arquitectura de software que describe el procesamiento entre dos o más programas: una aplicación y un servicio.</a:t>
            </a:r>
            <a:endParaRPr sz="1300">
              <a:solidFill>
                <a:srgbClr val="375FA9"/>
              </a:solidFill>
            </a:endParaRPr>
          </a:p>
          <a:p>
            <a:pPr indent="-101600" lvl="0" marL="330200" rtl="0" algn="just">
              <a:lnSpc>
                <a:spcPct val="115000"/>
              </a:lnSpc>
              <a:spcBef>
                <a:spcPts val="600"/>
              </a:spcBef>
              <a:spcAft>
                <a:spcPts val="0"/>
              </a:spcAft>
              <a:buNone/>
            </a:pPr>
            <a:r>
              <a:t/>
            </a:r>
            <a:endParaRPr sz="1200">
              <a:solidFill>
                <a:srgbClr val="375FA9"/>
              </a:solidFill>
            </a:endParaRPr>
          </a:p>
        </p:txBody>
      </p:sp>
      <p:pic>
        <p:nvPicPr>
          <p:cNvPr id="288" name="Google Shape;288;p34"/>
          <p:cNvPicPr preferRelativeResize="0"/>
          <p:nvPr/>
        </p:nvPicPr>
        <p:blipFill rotWithShape="1">
          <a:blip r:embed="rId4">
            <a:alphaModFix/>
          </a:blip>
          <a:srcRect b="0" l="0" r="0" t="0"/>
          <a:stretch/>
        </p:blipFill>
        <p:spPr>
          <a:xfrm>
            <a:off x="6036850" y="2143918"/>
            <a:ext cx="2686353" cy="20886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5"/>
          <p:cNvSpPr txBox="1"/>
          <p:nvPr/>
        </p:nvSpPr>
        <p:spPr>
          <a:xfrm>
            <a:off x="822960" y="37971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Arquitectura</a:t>
            </a:r>
            <a:endParaRPr b="1" sz="3200">
              <a:solidFill>
                <a:srgbClr val="E73263"/>
              </a:solidFill>
            </a:endParaRPr>
          </a:p>
        </p:txBody>
      </p:sp>
      <p:sp>
        <p:nvSpPr>
          <p:cNvPr id="294" name="Google Shape;294;p35"/>
          <p:cNvSpPr/>
          <p:nvPr/>
        </p:nvSpPr>
        <p:spPr>
          <a:xfrm>
            <a:off x="822960" y="1441419"/>
            <a:ext cx="4287600" cy="3365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D9563F"/>
              </a:buClr>
              <a:buSzPts val="1105"/>
              <a:buFont typeface="Arial"/>
              <a:buNone/>
            </a:pPr>
            <a:r>
              <a:rPr b="0" i="0" lang="es" sz="1300" u="none" cap="none" strike="noStrike">
                <a:solidFill>
                  <a:srgbClr val="375FA9"/>
                </a:solidFill>
                <a:latin typeface="Arial"/>
                <a:ea typeface="Arial"/>
                <a:cs typeface="Arial"/>
                <a:sym typeface="Arial"/>
              </a:rPr>
              <a:t>Funciones del Cliente: </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Interactuar con usuario.</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Manejar procesos de conexión al cliente (Red)</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Enviar solicitudes al servidor</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Procesar respuestas.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fallos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seguridad</a:t>
            </a:r>
            <a:endParaRPr b="0" i="0" sz="1300" u="none" cap="none" strike="noStrike">
              <a:solidFill>
                <a:srgbClr val="375FA9"/>
              </a:solidFill>
              <a:latin typeface="Arial"/>
              <a:ea typeface="Arial"/>
              <a:cs typeface="Arial"/>
              <a:sym typeface="Arial"/>
            </a:endParaRPr>
          </a:p>
          <a:p>
            <a:pPr indent="-342900" lvl="0" marL="342900" marR="0" rtl="0" algn="l">
              <a:lnSpc>
                <a:spcPct val="100000"/>
              </a:lnSpc>
              <a:spcBef>
                <a:spcPts val="260"/>
              </a:spcBef>
              <a:spcAft>
                <a:spcPts val="0"/>
              </a:spcAft>
              <a:buNone/>
            </a:pPr>
            <a:r>
              <a:rPr b="0" i="0" lang="es" sz="1300" u="none" cap="none" strike="noStrike">
                <a:solidFill>
                  <a:srgbClr val="375FA9"/>
                </a:solidFill>
                <a:latin typeface="Arial"/>
                <a:ea typeface="Arial"/>
                <a:cs typeface="Arial"/>
                <a:sym typeface="Arial"/>
              </a:rPr>
              <a:t>Funciones del Servidor:</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Recibe (escucha requerimientos)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Activa procesos de seguridad</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Devuelve solicitudes de cliente.</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Bloqueos, resolver errores,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Administración y manejo de red.</a:t>
            </a:r>
            <a:endParaRPr b="0" i="0" sz="1300" u="none" cap="none" strike="noStrike">
              <a:solidFill>
                <a:srgbClr val="375FA9"/>
              </a:solidFill>
              <a:latin typeface="Arial"/>
              <a:ea typeface="Arial"/>
              <a:cs typeface="Arial"/>
              <a:sym typeface="Arial"/>
            </a:endParaRPr>
          </a:p>
        </p:txBody>
      </p:sp>
      <p:pic>
        <p:nvPicPr>
          <p:cNvPr id="295" name="Google Shape;295;p35"/>
          <p:cNvPicPr preferRelativeResize="0"/>
          <p:nvPr/>
        </p:nvPicPr>
        <p:blipFill rotWithShape="1">
          <a:blip r:embed="rId4">
            <a:alphaModFix/>
          </a:blip>
          <a:srcRect b="0" l="0" r="0" t="0"/>
          <a:stretch/>
        </p:blipFill>
        <p:spPr>
          <a:xfrm>
            <a:off x="5247795" y="1540875"/>
            <a:ext cx="3118953" cy="34383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36"/>
          <p:cNvSpPr/>
          <p:nvPr/>
        </p:nvSpPr>
        <p:spPr>
          <a:xfrm>
            <a:off x="4146947" y="2636044"/>
            <a:ext cx="1131000" cy="1056300"/>
          </a:xfrm>
          <a:prstGeom prst="round2DiagRect">
            <a:avLst>
              <a:gd fmla="val 16667" name="adj1"/>
              <a:gd fmla="val 0" name="adj2"/>
            </a:avLst>
          </a:prstGeom>
          <a:solidFill>
            <a:srgbClr val="A0B0FB"/>
          </a:solidFill>
          <a:ln cap="flat" cmpd="sng" w="25400">
            <a:solidFill>
              <a:srgbClr val="0058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AF7B51"/>
              </a:solidFill>
              <a:latin typeface="Arial"/>
              <a:ea typeface="Arial"/>
              <a:cs typeface="Arial"/>
              <a:sym typeface="Arial"/>
            </a:endParaRPr>
          </a:p>
        </p:txBody>
      </p:sp>
      <p:sp>
        <p:nvSpPr>
          <p:cNvPr id="301" name="Google Shape;301;p36"/>
          <p:cNvSpPr txBox="1"/>
          <p:nvPr/>
        </p:nvSpPr>
        <p:spPr>
          <a:xfrm>
            <a:off x="723608" y="851626"/>
            <a:ext cx="7512000" cy="9888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a:t>
            </a:r>
            <a:r>
              <a:rPr b="1" lang="es" sz="3000">
                <a:solidFill>
                  <a:srgbClr val="E73263"/>
                </a:solidFill>
              </a:rPr>
              <a:t>Servidor </a:t>
            </a:r>
            <a:r>
              <a:rPr b="1" lang="es" sz="3200">
                <a:solidFill>
                  <a:srgbClr val="E73263"/>
                </a:solidFill>
              </a:rPr>
              <a:t>Procesamiento</a:t>
            </a:r>
            <a:endParaRPr b="1" sz="3000">
              <a:solidFill>
                <a:srgbClr val="E73263"/>
              </a:solidFill>
            </a:endParaRPr>
          </a:p>
        </p:txBody>
      </p:sp>
      <p:sp>
        <p:nvSpPr>
          <p:cNvPr id="302" name="Google Shape;302;p36"/>
          <p:cNvSpPr/>
          <p:nvPr/>
        </p:nvSpPr>
        <p:spPr>
          <a:xfrm>
            <a:off x="5678090" y="252174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sp>
        <p:nvSpPr>
          <p:cNvPr id="303" name="Google Shape;303;p36"/>
          <p:cNvSpPr/>
          <p:nvPr/>
        </p:nvSpPr>
        <p:spPr>
          <a:xfrm>
            <a:off x="5106590" y="177879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cxnSp>
        <p:nvCxnSpPr>
          <p:cNvPr id="304" name="Google Shape;304;p36"/>
          <p:cNvCxnSpPr/>
          <p:nvPr/>
        </p:nvCxnSpPr>
        <p:spPr>
          <a:xfrm rot="10800000">
            <a:off x="4706540" y="2407444"/>
            <a:ext cx="0" cy="228600"/>
          </a:xfrm>
          <a:prstGeom prst="straightConnector1">
            <a:avLst/>
          </a:prstGeom>
          <a:noFill/>
          <a:ln cap="flat" cmpd="sng" w="38100">
            <a:solidFill>
              <a:srgbClr val="CC0000"/>
            </a:solidFill>
            <a:prstDash val="solid"/>
            <a:round/>
            <a:headEnd len="sm" w="sm" type="none"/>
            <a:tailEnd len="sm" w="sm" type="none"/>
          </a:ln>
        </p:spPr>
      </p:cxnSp>
      <p:cxnSp>
        <p:nvCxnSpPr>
          <p:cNvPr id="305" name="Google Shape;305;p36"/>
          <p:cNvCxnSpPr/>
          <p:nvPr/>
        </p:nvCxnSpPr>
        <p:spPr>
          <a:xfrm rot="10800000">
            <a:off x="3735131" y="3207488"/>
            <a:ext cx="401100" cy="7200"/>
          </a:xfrm>
          <a:prstGeom prst="straightConnector1">
            <a:avLst/>
          </a:prstGeom>
          <a:noFill/>
          <a:ln cap="flat" cmpd="sng" w="38100">
            <a:solidFill>
              <a:srgbClr val="CC0000"/>
            </a:solidFill>
            <a:prstDash val="solid"/>
            <a:round/>
            <a:headEnd len="sm" w="sm" type="none"/>
            <a:tailEnd len="sm" w="sm" type="none"/>
          </a:ln>
        </p:spPr>
      </p:cxnSp>
      <p:cxnSp>
        <p:nvCxnSpPr>
          <p:cNvPr id="306" name="Google Shape;306;p36"/>
          <p:cNvCxnSpPr/>
          <p:nvPr/>
        </p:nvCxnSpPr>
        <p:spPr>
          <a:xfrm flipH="1">
            <a:off x="5278040" y="3207545"/>
            <a:ext cx="571500" cy="2400"/>
          </a:xfrm>
          <a:prstGeom prst="straightConnector1">
            <a:avLst/>
          </a:prstGeom>
          <a:noFill/>
          <a:ln cap="flat" cmpd="sng" w="38100">
            <a:solidFill>
              <a:srgbClr val="CC0000"/>
            </a:solidFill>
            <a:prstDash val="solid"/>
            <a:round/>
            <a:headEnd len="sm" w="sm" type="none"/>
            <a:tailEnd len="sm" w="sm" type="none"/>
          </a:ln>
        </p:spPr>
      </p:cxnSp>
      <p:sp>
        <p:nvSpPr>
          <p:cNvPr id="307" name="Google Shape;307;p36"/>
          <p:cNvSpPr/>
          <p:nvPr/>
        </p:nvSpPr>
        <p:spPr>
          <a:xfrm>
            <a:off x="4467225" y="3036094"/>
            <a:ext cx="5289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LAN</a:t>
            </a:r>
            <a:endParaRPr/>
          </a:p>
        </p:txBody>
      </p:sp>
      <p:cxnSp>
        <p:nvCxnSpPr>
          <p:cNvPr id="308" name="Google Shape;308;p36"/>
          <p:cNvCxnSpPr/>
          <p:nvPr/>
        </p:nvCxnSpPr>
        <p:spPr>
          <a:xfrm>
            <a:off x="2235399" y="3164467"/>
            <a:ext cx="529800" cy="2400"/>
          </a:xfrm>
          <a:prstGeom prst="straightConnector1">
            <a:avLst/>
          </a:prstGeom>
          <a:noFill/>
          <a:ln cap="flat" cmpd="sng" w="28575">
            <a:solidFill>
              <a:srgbClr val="CC0000"/>
            </a:solidFill>
            <a:prstDash val="solid"/>
            <a:round/>
            <a:headEnd len="sm" w="sm" type="none"/>
            <a:tailEnd len="sm" w="sm" type="none"/>
          </a:ln>
        </p:spPr>
      </p:cxnSp>
      <p:cxnSp>
        <p:nvCxnSpPr>
          <p:cNvPr id="309" name="Google Shape;309;p36"/>
          <p:cNvCxnSpPr/>
          <p:nvPr/>
        </p:nvCxnSpPr>
        <p:spPr>
          <a:xfrm rot="10800000">
            <a:off x="4731720" y="3703819"/>
            <a:ext cx="0" cy="228600"/>
          </a:xfrm>
          <a:prstGeom prst="straightConnector1">
            <a:avLst/>
          </a:prstGeom>
          <a:noFill/>
          <a:ln cap="flat" cmpd="sng" w="38100">
            <a:solidFill>
              <a:srgbClr val="CC0000"/>
            </a:solidFill>
            <a:prstDash val="solid"/>
            <a:round/>
            <a:headEnd len="sm" w="sm" type="none"/>
            <a:tailEnd len="sm" w="sm" type="none"/>
          </a:ln>
        </p:spPr>
      </p:cxnSp>
      <p:cxnSp>
        <p:nvCxnSpPr>
          <p:cNvPr id="310" name="Google Shape;310;p36"/>
          <p:cNvCxnSpPr/>
          <p:nvPr/>
        </p:nvCxnSpPr>
        <p:spPr>
          <a:xfrm flipH="1">
            <a:off x="4992215" y="4236245"/>
            <a:ext cx="314400" cy="2400"/>
          </a:xfrm>
          <a:prstGeom prst="straightConnector1">
            <a:avLst/>
          </a:prstGeom>
          <a:noFill/>
          <a:ln cap="flat" cmpd="sng" w="38100">
            <a:solidFill>
              <a:srgbClr val="CC0000"/>
            </a:solidFill>
            <a:prstDash val="solid"/>
            <a:round/>
            <a:headEnd len="sm" w="sm" type="none"/>
            <a:tailEnd len="sm" w="sm" type="none"/>
          </a:ln>
        </p:spPr>
      </p:cxnSp>
      <p:cxnSp>
        <p:nvCxnSpPr>
          <p:cNvPr id="311" name="Google Shape;311;p36"/>
          <p:cNvCxnSpPr/>
          <p:nvPr/>
        </p:nvCxnSpPr>
        <p:spPr>
          <a:xfrm flipH="1">
            <a:off x="6378426" y="3181614"/>
            <a:ext cx="314400" cy="2400"/>
          </a:xfrm>
          <a:prstGeom prst="straightConnector1">
            <a:avLst/>
          </a:prstGeom>
          <a:noFill/>
          <a:ln cap="flat" cmpd="sng" w="38100">
            <a:solidFill>
              <a:srgbClr val="CC0000"/>
            </a:solidFill>
            <a:prstDash val="solid"/>
            <a:round/>
            <a:headEnd len="sm" w="sm" type="none"/>
            <a:tailEnd len="sm" w="sm" type="none"/>
          </a:ln>
        </p:spPr>
      </p:cxnSp>
      <p:grpSp>
        <p:nvGrpSpPr>
          <p:cNvPr id="312" name="Google Shape;312;p36"/>
          <p:cNvGrpSpPr/>
          <p:nvPr/>
        </p:nvGrpSpPr>
        <p:grpSpPr>
          <a:xfrm>
            <a:off x="1643659" y="2907174"/>
            <a:ext cx="724040" cy="501254"/>
            <a:chOff x="912" y="556"/>
            <a:chExt cx="301" cy="201"/>
          </a:xfrm>
        </p:grpSpPr>
        <p:sp>
          <p:nvSpPr>
            <p:cNvPr id="313" name="Google Shape;313;p36"/>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4" name="Google Shape;314;p36"/>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15" name="Google Shape;315;p36"/>
          <p:cNvSpPr/>
          <p:nvPr/>
        </p:nvSpPr>
        <p:spPr>
          <a:xfrm>
            <a:off x="1720995" y="3028301"/>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316" name="Google Shape;316;p36"/>
          <p:cNvGrpSpPr/>
          <p:nvPr/>
        </p:nvGrpSpPr>
        <p:grpSpPr>
          <a:xfrm>
            <a:off x="5314950" y="3963592"/>
            <a:ext cx="724040" cy="501253"/>
            <a:chOff x="912" y="556"/>
            <a:chExt cx="301" cy="201"/>
          </a:xfrm>
        </p:grpSpPr>
        <p:sp>
          <p:nvSpPr>
            <p:cNvPr id="317" name="Google Shape;317;p36"/>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8" name="Google Shape;318;p36"/>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19" name="Google Shape;319;p36"/>
          <p:cNvSpPr/>
          <p:nvPr/>
        </p:nvSpPr>
        <p:spPr>
          <a:xfrm>
            <a:off x="5414962" y="4106466"/>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320" name="Google Shape;320;p36"/>
          <p:cNvGrpSpPr/>
          <p:nvPr/>
        </p:nvGrpSpPr>
        <p:grpSpPr>
          <a:xfrm>
            <a:off x="6697265" y="2888456"/>
            <a:ext cx="724041" cy="501254"/>
            <a:chOff x="912" y="556"/>
            <a:chExt cx="301" cy="201"/>
          </a:xfrm>
        </p:grpSpPr>
        <p:sp>
          <p:nvSpPr>
            <p:cNvPr id="321" name="Google Shape;321;p36"/>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2" name="Google Shape;322;p36"/>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23" name="Google Shape;323;p36"/>
          <p:cNvSpPr/>
          <p:nvPr/>
        </p:nvSpPr>
        <p:spPr>
          <a:xfrm>
            <a:off x="6797277" y="3031332"/>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pic>
        <p:nvPicPr>
          <p:cNvPr descr="e-60" id="324" name="Google Shape;324;p36"/>
          <p:cNvPicPr preferRelativeResize="0"/>
          <p:nvPr/>
        </p:nvPicPr>
        <p:blipFill rotWithShape="1">
          <a:blip r:embed="rId4">
            <a:alphaModFix/>
          </a:blip>
          <a:srcRect b="0" l="0" r="0" t="0"/>
          <a:stretch/>
        </p:blipFill>
        <p:spPr>
          <a:xfrm>
            <a:off x="2728913" y="2446072"/>
            <a:ext cx="1040606" cy="1771650"/>
          </a:xfrm>
          <a:prstGeom prst="rect">
            <a:avLst/>
          </a:prstGeom>
          <a:noFill/>
          <a:ln>
            <a:noFill/>
          </a:ln>
        </p:spPr>
      </p:pic>
      <p:pic>
        <p:nvPicPr>
          <p:cNvPr descr="Computador Todo en Uno - HP - 22-C027LA | PACO" id="325" name="Google Shape;325;p36"/>
          <p:cNvPicPr preferRelativeResize="0"/>
          <p:nvPr/>
        </p:nvPicPr>
        <p:blipFill rotWithShape="1">
          <a:blip r:embed="rId5">
            <a:alphaModFix/>
          </a:blip>
          <a:srcRect b="0" l="0" r="0" t="0"/>
          <a:stretch/>
        </p:blipFill>
        <p:spPr>
          <a:xfrm>
            <a:off x="4173141" y="1586683"/>
            <a:ext cx="1141810" cy="970536"/>
          </a:xfrm>
          <a:prstGeom prst="rect">
            <a:avLst/>
          </a:prstGeom>
          <a:noFill/>
          <a:ln>
            <a:noFill/>
          </a:ln>
        </p:spPr>
      </p:pic>
      <p:pic>
        <p:nvPicPr>
          <p:cNvPr descr="Computador Todo en Uno - HP - 22-C027LA | PACO" id="326" name="Google Shape;326;p36"/>
          <p:cNvPicPr preferRelativeResize="0"/>
          <p:nvPr/>
        </p:nvPicPr>
        <p:blipFill rotWithShape="1">
          <a:blip r:embed="rId5">
            <a:alphaModFix/>
          </a:blip>
          <a:srcRect b="0" l="0" r="0" t="0"/>
          <a:stretch/>
        </p:blipFill>
        <p:spPr>
          <a:xfrm>
            <a:off x="5623999" y="2807693"/>
            <a:ext cx="1141810" cy="970536"/>
          </a:xfrm>
          <a:prstGeom prst="rect">
            <a:avLst/>
          </a:prstGeom>
          <a:noFill/>
          <a:ln>
            <a:noFill/>
          </a:ln>
        </p:spPr>
      </p:pic>
      <p:pic>
        <p:nvPicPr>
          <p:cNvPr descr="Computador Todo en Uno - HP - 22-C027LA | PACO" id="327" name="Google Shape;327;p36"/>
          <p:cNvPicPr preferRelativeResize="0"/>
          <p:nvPr/>
        </p:nvPicPr>
        <p:blipFill rotWithShape="1">
          <a:blip r:embed="rId5">
            <a:alphaModFix/>
          </a:blip>
          <a:srcRect b="0" l="0" r="0" t="0"/>
          <a:stretch/>
        </p:blipFill>
        <p:spPr>
          <a:xfrm>
            <a:off x="4180747" y="3829078"/>
            <a:ext cx="1141810" cy="9705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37"/>
          <p:cNvSpPr txBox="1"/>
          <p:nvPr/>
        </p:nvSpPr>
        <p:spPr>
          <a:xfrm>
            <a:off x="822960" y="73796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Características</a:t>
            </a:r>
            <a:endParaRPr b="1" sz="3200">
              <a:solidFill>
                <a:srgbClr val="E73263"/>
              </a:solidFill>
            </a:endParaRPr>
          </a:p>
        </p:txBody>
      </p:sp>
      <p:sp>
        <p:nvSpPr>
          <p:cNvPr id="333" name="Google Shape;333;p37"/>
          <p:cNvSpPr txBox="1"/>
          <p:nvPr/>
        </p:nvSpPr>
        <p:spPr>
          <a:xfrm>
            <a:off x="1061951" y="2073564"/>
            <a:ext cx="4621800" cy="2481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Recursos compartidos.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Transparencia de ubicación.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Protocolos asimétricos.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Encapsulamiento de servicios.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Facilidad de escalabilidad.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Integridad.</a:t>
            </a:r>
            <a:endParaRPr sz="1300">
              <a:solidFill>
                <a:srgbClr val="233A4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8"/>
          <p:cNvSpPr txBox="1"/>
          <p:nvPr/>
        </p:nvSpPr>
        <p:spPr>
          <a:xfrm>
            <a:off x="822960" y="1242291"/>
            <a:ext cx="61221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Tipos de servidores</a:t>
            </a:r>
            <a:endParaRPr sz="2800">
              <a:solidFill>
                <a:srgbClr val="AF7B51"/>
              </a:solidFill>
              <a:latin typeface="Nunito"/>
              <a:ea typeface="Nunito"/>
              <a:cs typeface="Nunito"/>
              <a:sym typeface="Nunito"/>
            </a:endParaRPr>
          </a:p>
        </p:txBody>
      </p:sp>
      <p:sp>
        <p:nvSpPr>
          <p:cNvPr id="339" name="Google Shape;339;p38"/>
          <p:cNvSpPr txBox="1"/>
          <p:nvPr/>
        </p:nvSpPr>
        <p:spPr>
          <a:xfrm>
            <a:off x="1082733" y="2094344"/>
            <a:ext cx="6731100" cy="25122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archivos.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bases de datos.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transacciones.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Groupware.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Objetos.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Web.</a:t>
            </a:r>
            <a:endParaRPr sz="1300">
              <a:solidFill>
                <a:srgbClr val="233A4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39"/>
          <p:cNvSpPr txBox="1"/>
          <p:nvPr/>
        </p:nvSpPr>
        <p:spPr>
          <a:xfrm>
            <a:off x="849781" y="87943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Elementos</a:t>
            </a:r>
            <a:endParaRPr sz="3000">
              <a:solidFill>
                <a:srgbClr val="E83464"/>
              </a:solidFill>
            </a:endParaRPr>
          </a:p>
        </p:txBody>
      </p:sp>
      <p:sp>
        <p:nvSpPr>
          <p:cNvPr id="345" name="Google Shape;345;p39"/>
          <p:cNvSpPr txBox="1"/>
          <p:nvPr/>
        </p:nvSpPr>
        <p:spPr>
          <a:xfrm>
            <a:off x="849781" y="1965289"/>
            <a:ext cx="7224000" cy="31365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Red: Es un conjunto de elementos (clientes, servidores y base de datos) unidos de forma física o no física por medio de protocolos de transmisión de información establecidos.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Cliente: Hace referencia a un solicitante de servicios, este cliente puede ser un ordenador o una aplicación la cual requiere información procedente de la red para funcionar.</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Servidor: Este hace referencia a un proveedor de servicios, este servidor a su vez puede ser un ordenador o una aplicación la cual envía información a los demás elementos de la red.</a:t>
            </a:r>
            <a:endParaRPr>
              <a:solidFill>
                <a:srgbClr val="375FA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0"/>
          <p:cNvSpPr txBox="1"/>
          <p:nvPr/>
        </p:nvSpPr>
        <p:spPr>
          <a:xfrm>
            <a:off x="849781" y="86558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Elementos</a:t>
            </a:r>
            <a:endParaRPr sz="3000">
              <a:solidFill>
                <a:srgbClr val="E83464"/>
              </a:solidFill>
            </a:endParaRPr>
          </a:p>
        </p:txBody>
      </p:sp>
      <p:sp>
        <p:nvSpPr>
          <p:cNvPr id="351" name="Google Shape;351;p40"/>
          <p:cNvSpPr txBox="1"/>
          <p:nvPr/>
        </p:nvSpPr>
        <p:spPr>
          <a:xfrm>
            <a:off x="849781" y="1920262"/>
            <a:ext cx="7224000" cy="2450700"/>
          </a:xfrm>
          <a:prstGeom prst="rect">
            <a:avLst/>
          </a:prstGeom>
          <a:noFill/>
          <a:ln>
            <a:noFill/>
          </a:ln>
        </p:spPr>
        <p:txBody>
          <a:bodyPr anchorCtr="0" anchor="t" bIns="34275" lIns="0" spcFirstLastPara="1" rIns="0" wrap="square" tIns="34275">
            <a:noAutofit/>
          </a:bodyPr>
          <a:lstStyle/>
          <a:p>
            <a:pPr indent="-292100" lvl="0" marL="444500" rtl="0" algn="just">
              <a:lnSpc>
                <a:spcPct val="115000"/>
              </a:lnSpc>
              <a:spcBef>
                <a:spcPts val="600"/>
              </a:spcBef>
              <a:spcAft>
                <a:spcPts val="0"/>
              </a:spcAft>
              <a:buClr>
                <a:srgbClr val="233A44"/>
              </a:buClr>
              <a:buSzPts val="1200"/>
              <a:buFont typeface="Calibri"/>
              <a:buChar char="●"/>
            </a:pPr>
            <a:r>
              <a:rPr lang="es" sz="1500">
                <a:solidFill>
                  <a:srgbClr val="375FA9"/>
                </a:solidFill>
              </a:rPr>
              <a:t>Protocolo: Conjunto de normas o reglas y pasos establecidos de forma clara y concreta sobre el flujo de información en una red estructurada.</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rgbClr val="233A44"/>
              </a:buClr>
              <a:buSzPts val="1200"/>
              <a:buFont typeface="Calibri"/>
              <a:buChar char="●"/>
            </a:pPr>
            <a:r>
              <a:rPr lang="es" sz="1500">
                <a:solidFill>
                  <a:srgbClr val="375FA9"/>
                </a:solidFill>
              </a:rPr>
              <a:t>Servicios: Conjunto de información que busca responder las necesidades de un cliente, donde esta información pueden ser mail, música, mensajes simples entre software, videos, etc.</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rgbClr val="233A44"/>
              </a:buClr>
              <a:buSzPts val="1200"/>
              <a:buFont typeface="Calibri"/>
              <a:buChar char="●"/>
            </a:pPr>
            <a:r>
              <a:rPr lang="es" sz="1500">
                <a:solidFill>
                  <a:srgbClr val="375FA9"/>
                </a:solidFill>
              </a:rPr>
              <a:t>Base de datos: Son bancos de información ordenada, categorizada y clasificada que forman parte de la red.</a:t>
            </a:r>
            <a:endParaRPr>
              <a:solidFill>
                <a:srgbClr val="233A4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41"/>
          <p:cNvSpPr txBox="1"/>
          <p:nvPr/>
        </p:nvSpPr>
        <p:spPr>
          <a:xfrm>
            <a:off x="849781" y="85313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Tipos de arquitecturas</a:t>
            </a:r>
            <a:endParaRPr sz="3000">
              <a:solidFill>
                <a:srgbClr val="E83464"/>
              </a:solidFill>
            </a:endParaRPr>
          </a:p>
        </p:txBody>
      </p:sp>
      <p:sp>
        <p:nvSpPr>
          <p:cNvPr id="357" name="Google Shape;357;p41"/>
          <p:cNvSpPr txBox="1"/>
          <p:nvPr/>
        </p:nvSpPr>
        <p:spPr>
          <a:xfrm>
            <a:off x="849781" y="1864846"/>
            <a:ext cx="7224000" cy="32613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b="1" lang="es" sz="1300">
                <a:solidFill>
                  <a:srgbClr val="375FA9"/>
                </a:solidFill>
              </a:rPr>
              <a:t>Arquitectura de dos capas: </a:t>
            </a:r>
            <a:r>
              <a:rPr lang="es" sz="1300">
                <a:solidFill>
                  <a:srgbClr val="375FA9"/>
                </a:solidFill>
              </a:rPr>
              <a:t>En esta arquitectura el cliente solicita recursos y el servidor responde directamente a la solicitud.</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b="1" lang="es" sz="1300">
                <a:solidFill>
                  <a:srgbClr val="375FA9"/>
                </a:solidFill>
              </a:rPr>
              <a:t>Arquitectura de tres capas: </a:t>
            </a:r>
            <a:r>
              <a:rPr lang="es" sz="1300">
                <a:solidFill>
                  <a:srgbClr val="375FA9"/>
                </a:solidFill>
              </a:rPr>
              <a:t>En la arquitectura de tres capas existe un nivel intermediario, eso significa que la arquitectura generalmente está compartida por un cliente que es el que solicita los recursos provisto con una interfaz de usuario o mediante un navegador web.</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b="1" lang="es" sz="1300">
                <a:solidFill>
                  <a:srgbClr val="375FA9"/>
                </a:solidFill>
              </a:rPr>
              <a:t>Arquitectura N capas: </a:t>
            </a:r>
            <a:r>
              <a:rPr lang="es" sz="1300">
                <a:solidFill>
                  <a:srgbClr val="375FA9"/>
                </a:solidFill>
              </a:rPr>
              <a:t>En este caso de la arquitectura de N capas, el modelo cliente servidor requiere la ayuda de otros servidores para poder ejecutar sus propias tareas.</a:t>
            </a:r>
            <a:endParaRPr sz="1300">
              <a:solidFill>
                <a:srgbClr val="233A4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2"/>
          <p:cNvSpPr txBox="1"/>
          <p:nvPr/>
        </p:nvSpPr>
        <p:spPr>
          <a:xfrm>
            <a:off x="849781" y="86904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Ventajas</a:t>
            </a:r>
            <a:endParaRPr sz="3000">
              <a:solidFill>
                <a:srgbClr val="E83464"/>
              </a:solidFill>
            </a:endParaRPr>
          </a:p>
        </p:txBody>
      </p:sp>
      <p:sp>
        <p:nvSpPr>
          <p:cNvPr id="363" name="Google Shape;363;p42"/>
          <p:cNvSpPr txBox="1"/>
          <p:nvPr/>
        </p:nvSpPr>
        <p:spPr>
          <a:xfrm>
            <a:off x="849781" y="1726299"/>
            <a:ext cx="72240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Facilita la integración entre diferentes sistemas y comparte información permitiendo que los dispositivos de la red puedan ser utilizados mediante una interfaz más amigable para el usuario. </a:t>
            </a:r>
            <a:endParaRPr sz="1300">
              <a:solidFill>
                <a:srgbClr val="375FA9"/>
              </a:solidFill>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Gracias al uso de la interfaz de gráficas interactivas, las aplicaciones realizadas bajo este esquema tienen una mayor interacción con el usuario.</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La estructura modular facilita la integración de nuevas tecnologías y el crecimiento de la infraestructura computacional favoreciendo así la estabilidad de las soluciones.</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El modelo cliente servidor permite a las diferentes áreas de una empresa generar un orden de trabajo en donde cada sector puede trabajar en su área accediendo al mismo servidor e información que los demás, sin generar conflictos. </a:t>
            </a:r>
            <a:endParaRPr sz="1300">
              <a:solidFill>
                <a:srgbClr val="375FA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3"/>
          <p:cNvSpPr txBox="1"/>
          <p:nvPr/>
        </p:nvSpPr>
        <p:spPr>
          <a:xfrm>
            <a:off x="901736" y="671622"/>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 </a:t>
            </a:r>
            <a:r>
              <a:rPr lang="es" sz="3000">
                <a:solidFill>
                  <a:srgbClr val="E83464"/>
                </a:solidFill>
              </a:rPr>
              <a:t>Desventajas</a:t>
            </a:r>
            <a:endParaRPr sz="3000">
              <a:solidFill>
                <a:srgbClr val="E83464"/>
              </a:solidFill>
            </a:endParaRPr>
          </a:p>
        </p:txBody>
      </p:sp>
      <p:sp>
        <p:nvSpPr>
          <p:cNvPr id="369" name="Google Shape;369;p43"/>
          <p:cNvSpPr txBox="1"/>
          <p:nvPr/>
        </p:nvSpPr>
        <p:spPr>
          <a:xfrm>
            <a:off x="849781" y="1653564"/>
            <a:ext cx="7224000" cy="2565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Se necesita de expertos para que un servidor sea reparado.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Al compartir canales de información entre servidores y clientes, se requiere que estas pasen por procesos de validación, es decir protocolos de seguridad que pueden tener algún tipo de puerta abierta permitiendo que se generen daños físicos, amenazas o ataques de malware.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Hay una gran limitación en cuanto a los costos económicos ya que generalmente los servidores son computadoras de alto nivel con un hardware y software específicos para poder dar un correcto funcionamiento a las aplicaciones, las cuales son de alto valor. Además, también tiene un costo elevado reemplazar componentes que estén dañados.</a:t>
            </a:r>
            <a:endParaRPr sz="1200">
              <a:solidFill>
                <a:srgbClr val="375FA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lang="es">
                <a:solidFill>
                  <a:srgbClr val="E83464"/>
                </a:solidFill>
                <a:latin typeface="Arial"/>
                <a:ea typeface="Arial"/>
                <a:cs typeface="Arial"/>
                <a:sym typeface="Arial"/>
              </a:rPr>
              <a:t>Objetivos de la sesión</a:t>
            </a:r>
            <a:endParaRPr>
              <a:solidFill>
                <a:srgbClr val="E83464"/>
              </a:solidFill>
              <a:latin typeface="Arial"/>
              <a:ea typeface="Arial"/>
              <a:cs typeface="Arial"/>
              <a:sym typeface="Arial"/>
            </a:endParaRPr>
          </a:p>
        </p:txBody>
      </p:sp>
      <p:sp>
        <p:nvSpPr>
          <p:cNvPr id="156" name="Google Shape;156;p17"/>
          <p:cNvSpPr txBox="1"/>
          <p:nvPr>
            <p:ph idx="4294967295" type="body"/>
          </p:nvPr>
        </p:nvSpPr>
        <p:spPr>
          <a:xfrm>
            <a:off x="889600" y="1562576"/>
            <a:ext cx="75438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Explicar el modelo de comunicaciones TCP/IP</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Exponer la relevancia del modelo de comunicaciones TCP/IP para el desarrollo de aplicaciones basadas en el modelo cliente y servidor.</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Describir el sistema de nombres de dominio (DNS).</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Describir otros protocolos de comunicación como TCP, UDP, IP</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Modelo cliente-servidor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cliente, el navegador,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Protocolo HTTP</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4"/>
          <p:cNvSpPr txBox="1"/>
          <p:nvPr/>
        </p:nvSpPr>
        <p:spPr>
          <a:xfrm>
            <a:off x="897406" y="53567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endParaRPr sz="3000">
              <a:solidFill>
                <a:srgbClr val="E83464"/>
              </a:solidFill>
            </a:endParaRPr>
          </a:p>
        </p:txBody>
      </p:sp>
      <p:sp>
        <p:nvSpPr>
          <p:cNvPr id="375" name="Google Shape;375;p44"/>
          <p:cNvSpPr txBox="1"/>
          <p:nvPr/>
        </p:nvSpPr>
        <p:spPr>
          <a:xfrm>
            <a:off x="849781" y="1459600"/>
            <a:ext cx="7224000" cy="3479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Es una arquitectura software que involucra uno o más clientes solicitando servicios a uno o más servidores.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cliente puede ser un proceso corriendo en un computadora o en un dispositivo como una PDA o un teléfono móvil.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servidor puede ser un proceso corriendo en un computadora (normalmente de altas prestaciones).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En la arquitectura Web actual aparecen además elementos que se sitúan en medio (proxies, cachés)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Beneficios: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Usabilidad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Flexibilidad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Interoperabilidad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Escalabilidad.</a:t>
            </a:r>
            <a:endParaRPr sz="1200">
              <a:solidFill>
                <a:srgbClr val="375FA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5"/>
          <p:cNvSpPr txBox="1"/>
          <p:nvPr/>
        </p:nvSpPr>
        <p:spPr>
          <a:xfrm>
            <a:off x="621181" y="494977"/>
            <a:ext cx="7017300" cy="8574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0" i="0" lang="es" sz="3000" u="none" cap="none" strike="noStrike">
                <a:solidFill>
                  <a:srgbClr val="E83464"/>
                </a:solidFill>
                <a:latin typeface="Arial"/>
                <a:ea typeface="Arial"/>
                <a:cs typeface="Arial"/>
                <a:sym typeface="Arial"/>
              </a:rPr>
              <a:t>Modelo cliente servidor - WEB</a:t>
            </a:r>
            <a:endParaRPr b="0" i="0" sz="3000" u="none" cap="none" strike="noStrike">
              <a:solidFill>
                <a:srgbClr val="E83464"/>
              </a:solidFill>
              <a:latin typeface="Arial"/>
              <a:ea typeface="Arial"/>
              <a:cs typeface="Arial"/>
              <a:sym typeface="Arial"/>
            </a:endParaRPr>
          </a:p>
        </p:txBody>
      </p:sp>
      <p:pic>
        <p:nvPicPr>
          <p:cNvPr id="381" name="Google Shape;381;p45"/>
          <p:cNvPicPr preferRelativeResize="0"/>
          <p:nvPr/>
        </p:nvPicPr>
        <p:blipFill rotWithShape="1">
          <a:blip r:embed="rId4">
            <a:alphaModFix/>
          </a:blip>
          <a:srcRect b="0" l="0" r="0" t="0"/>
          <a:stretch/>
        </p:blipFill>
        <p:spPr>
          <a:xfrm>
            <a:off x="1835185" y="1352371"/>
            <a:ext cx="5229225" cy="3781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6"/>
          <p:cNvSpPr txBox="1"/>
          <p:nvPr/>
        </p:nvSpPr>
        <p:spPr>
          <a:xfrm>
            <a:off x="787435" y="88636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Servidores</a:t>
            </a:r>
            <a:endParaRPr sz="3000">
              <a:solidFill>
                <a:srgbClr val="E83464"/>
              </a:solidFill>
            </a:endParaRPr>
          </a:p>
        </p:txBody>
      </p:sp>
      <p:sp>
        <p:nvSpPr>
          <p:cNvPr id="387" name="Google Shape;387;p46"/>
          <p:cNvSpPr txBox="1"/>
          <p:nvPr/>
        </p:nvSpPr>
        <p:spPr>
          <a:xfrm>
            <a:off x="849781" y="2044954"/>
            <a:ext cx="7224000" cy="2430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Programa que contesta y genera la respuesta HTTP a las peticiones de recursos web por parte del cliente.</a:t>
            </a:r>
            <a:endParaRPr sz="15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Se conecta con el cliente.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Recibe el mensaje HTTP de la petición.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Procesa el mensaje HTTP.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Localiza y envía el resultado (en forma de mensaje HTTP)</a:t>
            </a:r>
            <a:endParaRPr sz="1500">
              <a:solidFill>
                <a:srgbClr val="375FA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47"/>
          <p:cNvSpPr txBox="1"/>
          <p:nvPr/>
        </p:nvSpPr>
        <p:spPr>
          <a:xfrm>
            <a:off x="745871" y="88290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Cliente</a:t>
            </a:r>
            <a:endParaRPr sz="3000">
              <a:solidFill>
                <a:srgbClr val="E83464"/>
              </a:solidFill>
            </a:endParaRPr>
          </a:p>
        </p:txBody>
      </p:sp>
      <p:sp>
        <p:nvSpPr>
          <p:cNvPr id="393" name="Google Shape;393;p47"/>
          <p:cNvSpPr txBox="1"/>
          <p:nvPr/>
        </p:nvSpPr>
        <p:spPr>
          <a:xfrm>
            <a:off x="849781" y="1740153"/>
            <a:ext cx="7224000" cy="32508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Originan el tráfico Web.</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Envían las peticiones y reciben las respuestas</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Dos clases de clientes web: navegadores y robots.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Los navegadores (Chrome, IE, etc).</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Las peticiones están dirigidas por el usuario.</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Repiten peticiones al mismo objeto cuando navegan por un sitio.</a:t>
            </a:r>
            <a:endParaRPr sz="1100">
              <a:solidFill>
                <a:srgbClr val="375FA9"/>
              </a:solidFill>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Utilizan caches de memoria y disco.</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Robots (spiders, y agentes inteligentes).</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La velocidad y carga está limitada por la velocidad de proceso, y por la velocidad de la red.</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Las peticiones son automatizadas.</a:t>
            </a:r>
            <a:endParaRPr sz="1100">
              <a:solidFill>
                <a:srgbClr val="375FA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8"/>
          <p:cNvSpPr txBox="1"/>
          <p:nvPr/>
        </p:nvSpPr>
        <p:spPr>
          <a:xfrm>
            <a:off x="756262" y="91407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Navegadores</a:t>
            </a:r>
            <a:endParaRPr sz="3000">
              <a:solidFill>
                <a:srgbClr val="E83464"/>
              </a:solidFill>
            </a:endParaRPr>
          </a:p>
        </p:txBody>
      </p:sp>
      <p:sp>
        <p:nvSpPr>
          <p:cNvPr id="399" name="Google Shape;399;p48"/>
          <p:cNvSpPr txBox="1"/>
          <p:nvPr/>
        </p:nvSpPr>
        <p:spPr>
          <a:xfrm>
            <a:off x="756262" y="1770165"/>
            <a:ext cx="7566900" cy="6531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Programa que ejecuta las solicitudes, a petición de un usuario, y recibe, analiza y presenta las respuestas. Pasos:</a:t>
            </a:r>
            <a:endParaRPr sz="1300">
              <a:solidFill>
                <a:srgbClr val="233A44"/>
              </a:solidFill>
              <a:latin typeface="Calibri"/>
              <a:ea typeface="Calibri"/>
              <a:cs typeface="Calibri"/>
              <a:sym typeface="Calibri"/>
            </a:endParaRPr>
          </a:p>
        </p:txBody>
      </p:sp>
      <p:pic>
        <p:nvPicPr>
          <p:cNvPr id="400" name="Google Shape;400;p48"/>
          <p:cNvPicPr preferRelativeResize="0"/>
          <p:nvPr/>
        </p:nvPicPr>
        <p:blipFill rotWithShape="1">
          <a:blip r:embed="rId4">
            <a:alphaModFix/>
          </a:blip>
          <a:srcRect b="0" l="0" r="0" t="0"/>
          <a:stretch/>
        </p:blipFill>
        <p:spPr>
          <a:xfrm>
            <a:off x="2327564" y="2423384"/>
            <a:ext cx="4777726" cy="27801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9"/>
          <p:cNvSpPr txBox="1"/>
          <p:nvPr/>
        </p:nvSpPr>
        <p:spPr>
          <a:xfrm>
            <a:off x="756262" y="92100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Funciones de los Navegadores</a:t>
            </a:r>
            <a:endParaRPr sz="3000">
              <a:solidFill>
                <a:srgbClr val="E83464"/>
              </a:solidFill>
            </a:endParaRPr>
          </a:p>
        </p:txBody>
      </p:sp>
      <p:sp>
        <p:nvSpPr>
          <p:cNvPr id="406" name="Google Shape;406;p49"/>
          <p:cNvSpPr txBox="1"/>
          <p:nvPr/>
        </p:nvSpPr>
        <p:spPr>
          <a:xfrm>
            <a:off x="849781" y="1882163"/>
            <a:ext cx="7224000" cy="26172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Elaboran y envían la petición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Reciben, interpretan y presentan la 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Proporcionan la interfaz para conectarse y utilizar otros servicios: mail, news, ftp, etc. El protocolo por defecto es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Caché local.</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Manejo de las Cookies.</a:t>
            </a:r>
            <a:endParaRPr sz="1500">
              <a:solidFill>
                <a:srgbClr val="375FA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0"/>
          <p:cNvSpPr txBox="1"/>
          <p:nvPr/>
        </p:nvSpPr>
        <p:spPr>
          <a:xfrm>
            <a:off x="610804" y="95894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a:t>
            </a:r>
            <a:endParaRPr sz="3000">
              <a:solidFill>
                <a:srgbClr val="E83464"/>
              </a:solidFill>
            </a:endParaRPr>
          </a:p>
        </p:txBody>
      </p:sp>
      <p:sp>
        <p:nvSpPr>
          <p:cNvPr id="412" name="Google Shape;412;p50"/>
          <p:cNvSpPr txBox="1"/>
          <p:nvPr/>
        </p:nvSpPr>
        <p:spPr>
          <a:xfrm>
            <a:off x="610791" y="1816354"/>
            <a:ext cx="43665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Los elementos software de la arquitectura web (clientes, servidores, proxies) utilizan el protocolo HTTP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HTTP define la sintaxis y la semántica que utilizan estos elementos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Es un protocolo basado en el esquema petición/respuesta.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El cliente envía un mensaje de petición y el servidor contesta con un mensaje de respuesta.</a:t>
            </a:r>
            <a:endParaRPr>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200">
              <a:solidFill>
                <a:srgbClr val="375FA9"/>
              </a:solidFill>
            </a:endParaRPr>
          </a:p>
          <a:p>
            <a:pPr indent="0" lvl="0" marL="158750" rtl="0" algn="just">
              <a:lnSpc>
                <a:spcPct val="115000"/>
              </a:lnSpc>
              <a:spcBef>
                <a:spcPts val="600"/>
              </a:spcBef>
              <a:spcAft>
                <a:spcPts val="0"/>
              </a:spcAft>
              <a:buNone/>
            </a:pPr>
            <a:r>
              <a:t/>
            </a:r>
            <a:endParaRPr sz="1200">
              <a:solidFill>
                <a:srgbClr val="375FA9"/>
              </a:solidFill>
            </a:endParaRPr>
          </a:p>
        </p:txBody>
      </p:sp>
      <p:pic>
        <p:nvPicPr>
          <p:cNvPr id="413" name="Google Shape;413;p50"/>
          <p:cNvPicPr preferRelativeResize="0"/>
          <p:nvPr/>
        </p:nvPicPr>
        <p:blipFill rotWithShape="1">
          <a:blip r:embed="rId4">
            <a:alphaModFix/>
          </a:blip>
          <a:srcRect b="0" l="1903" r="0" t="0"/>
          <a:stretch/>
        </p:blipFill>
        <p:spPr>
          <a:xfrm>
            <a:off x="5372099" y="1660491"/>
            <a:ext cx="3242627" cy="28007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1"/>
          <p:cNvSpPr txBox="1"/>
          <p:nvPr/>
        </p:nvSpPr>
        <p:spPr>
          <a:xfrm>
            <a:off x="735480" y="89676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a:t>
            </a:r>
            <a:endParaRPr sz="3000">
              <a:solidFill>
                <a:srgbClr val="E83464"/>
              </a:solidFill>
            </a:endParaRPr>
          </a:p>
        </p:txBody>
      </p:sp>
      <p:sp>
        <p:nvSpPr>
          <p:cNvPr id="419" name="Google Shape;419;p51"/>
          <p:cNvSpPr txBox="1"/>
          <p:nvPr/>
        </p:nvSpPr>
        <p:spPr>
          <a:xfrm>
            <a:off x="901736" y="1930655"/>
            <a:ext cx="7224000" cy="2721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lang="es">
                <a:solidFill>
                  <a:srgbClr val="375FA9"/>
                </a:solidFill>
              </a:rPr>
              <a:t>El protocolo HTTP está basado en mensajes de Texto plano.</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rgbClr val="233A44"/>
              </a:buClr>
              <a:buSzPts val="1100"/>
              <a:buFont typeface="Calibri"/>
              <a:buChar char="○"/>
            </a:pPr>
            <a:r>
              <a:rPr lang="es" sz="1200">
                <a:solidFill>
                  <a:srgbClr val="375FA9"/>
                </a:solidFill>
              </a:rPr>
              <a:t>Legible.</a:t>
            </a:r>
            <a:endParaRPr sz="11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rgbClr val="233A44"/>
              </a:buClr>
              <a:buSzPts val="1100"/>
              <a:buFont typeface="Calibri"/>
              <a:buChar char="○"/>
            </a:pPr>
            <a:r>
              <a:rPr lang="es" sz="1200">
                <a:solidFill>
                  <a:srgbClr val="375FA9"/>
                </a:solidFill>
              </a:rPr>
              <a:t>Fácil de depurar</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Desventajas: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rgbClr val="233A44"/>
              </a:buClr>
              <a:buSzPts val="1100"/>
              <a:buFont typeface="Calibri"/>
              <a:buChar char="○"/>
            </a:pPr>
            <a:r>
              <a:rPr lang="es" sz="1200">
                <a:solidFill>
                  <a:srgbClr val="375FA9"/>
                </a:solidFill>
              </a:rPr>
              <a:t>El mensaje es más largo.</a:t>
            </a:r>
            <a:endParaRPr sz="11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rPr lang="es">
                <a:solidFill>
                  <a:srgbClr val="375FA9"/>
                </a:solidFill>
              </a:rPr>
              <a:t>Es un protocolo sin manejo de estados.</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Hay ausencia de estado tras cada par petición-respuesta</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Tras la respuesta, el servidor cierra inmediatamente la conexión.</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No existe el concepto de sesión.</a:t>
            </a:r>
            <a:endParaRPr>
              <a:solidFill>
                <a:srgbClr val="375FA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2"/>
          <p:cNvSpPr txBox="1"/>
          <p:nvPr/>
        </p:nvSpPr>
        <p:spPr>
          <a:xfrm>
            <a:off x="725089" y="92793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HTTPS</a:t>
            </a:r>
            <a:endParaRPr sz="3000">
              <a:solidFill>
                <a:srgbClr val="E83464"/>
              </a:solidFill>
            </a:endParaRPr>
          </a:p>
        </p:txBody>
      </p:sp>
      <p:sp>
        <p:nvSpPr>
          <p:cNvPr id="425" name="Google Shape;425;p52"/>
          <p:cNvSpPr txBox="1"/>
          <p:nvPr/>
        </p:nvSpPr>
        <p:spPr>
          <a:xfrm>
            <a:off x="725089" y="1785182"/>
            <a:ext cx="7224000" cy="14532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a:solidFill>
                  <a:srgbClr val="375FA9"/>
                </a:solidFill>
              </a:rPr>
              <a:t>HTTPS son las siglas de Hypertext Transfer Protocol Secure (protocolo seguro de transferencia de hipertexto). HTTPS es una versión del protocolo de transferencia que utiliza un cifrado seguro para la comunicación. En la siguiente tabla se detallan ñas diferencias entre HTTP y HTTPS:</a:t>
            </a:r>
            <a:endParaRPr sz="1300">
              <a:solidFill>
                <a:srgbClr val="233A44"/>
              </a:solidFill>
              <a:latin typeface="Calibri"/>
              <a:ea typeface="Calibri"/>
              <a:cs typeface="Calibri"/>
              <a:sym typeface="Calibri"/>
            </a:endParaRPr>
          </a:p>
        </p:txBody>
      </p:sp>
      <p:pic>
        <p:nvPicPr>
          <p:cNvPr id="426" name="Google Shape;426;p52"/>
          <p:cNvPicPr preferRelativeResize="0"/>
          <p:nvPr/>
        </p:nvPicPr>
        <p:blipFill rotWithShape="1">
          <a:blip r:embed="rId4">
            <a:alphaModFix/>
          </a:blip>
          <a:srcRect b="0" l="0" r="0" t="0"/>
          <a:stretch/>
        </p:blipFill>
        <p:spPr>
          <a:xfrm>
            <a:off x="2081645" y="3116839"/>
            <a:ext cx="5105400" cy="1666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3"/>
          <p:cNvSpPr txBox="1"/>
          <p:nvPr/>
        </p:nvSpPr>
        <p:spPr>
          <a:xfrm>
            <a:off x="725091" y="90714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 </a:t>
            </a:r>
            <a:endParaRPr sz="3000">
              <a:solidFill>
                <a:srgbClr val="E83464"/>
              </a:solidFill>
            </a:endParaRPr>
          </a:p>
        </p:txBody>
      </p:sp>
      <p:sp>
        <p:nvSpPr>
          <p:cNvPr id="432" name="Google Shape;432;p53"/>
          <p:cNvSpPr txBox="1"/>
          <p:nvPr/>
        </p:nvSpPr>
        <p:spPr>
          <a:xfrm>
            <a:off x="849781" y="1764399"/>
            <a:ext cx="72240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El usuario escribe en la barra de dirección del navegador el recurso al que desea acceder:</a:t>
            </a:r>
            <a:endParaRPr>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300">
                <a:solidFill>
                  <a:srgbClr val="375FA9"/>
                </a:solidFill>
              </a:rPr>
              <a:t>	https://www.uninorte.edu.co/web/matriculas/horarios</a:t>
            </a:r>
            <a:endParaRPr>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navegador descompone la URL en 3 partes:</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000">
                <a:solidFill>
                  <a:srgbClr val="375FA9"/>
                </a:solidFill>
              </a:rPr>
              <a:t>El protocolo ("https")</a:t>
            </a:r>
            <a:endParaRPr sz="1000">
              <a:solidFill>
                <a:srgbClr val="375FA9"/>
              </a:solidFill>
            </a:endParaRPr>
          </a:p>
          <a:p>
            <a:pPr indent="-171450" lvl="1" marL="787400" rtl="0" algn="just">
              <a:lnSpc>
                <a:spcPct val="115000"/>
              </a:lnSpc>
              <a:spcBef>
                <a:spcPts val="600"/>
              </a:spcBef>
              <a:spcAft>
                <a:spcPts val="0"/>
              </a:spcAft>
              <a:buClr>
                <a:srgbClr val="233A44"/>
              </a:buClr>
              <a:buSzPts val="1100"/>
              <a:buFont typeface="Calibri"/>
              <a:buChar char="○"/>
            </a:pPr>
            <a:r>
              <a:rPr lang="es" sz="1000">
                <a:solidFill>
                  <a:srgbClr val="375FA9"/>
                </a:solidFill>
              </a:rPr>
              <a:t>El nombre del servidor ("www.uninorte.edu.co")</a:t>
            </a:r>
            <a:endParaRPr sz="1000">
              <a:solidFill>
                <a:srgbClr val="375FA9"/>
              </a:solidFill>
            </a:endParaRPr>
          </a:p>
          <a:p>
            <a:pPr indent="-171450" lvl="1" marL="787400" rtl="0" algn="just">
              <a:lnSpc>
                <a:spcPct val="115000"/>
              </a:lnSpc>
              <a:spcBef>
                <a:spcPts val="600"/>
              </a:spcBef>
              <a:spcAft>
                <a:spcPts val="0"/>
              </a:spcAft>
              <a:buClr>
                <a:srgbClr val="233A44"/>
              </a:buClr>
              <a:buSzPts val="1100"/>
              <a:buFont typeface="Calibri"/>
              <a:buChar char="○"/>
            </a:pPr>
            <a:r>
              <a:rPr lang="es" sz="1000">
                <a:solidFill>
                  <a:srgbClr val="375FA9"/>
                </a:solidFill>
              </a:rPr>
              <a:t>El camino ("/web/matriculas/horarios")</a:t>
            </a:r>
            <a:endParaRPr sz="10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navegador se comunica con servidor de nombres para traducir el nombre del servidor "www.uv.es" en una Dirección IP, que es utilizada para conectarse a la máquina servidora.</a:t>
            </a:r>
            <a:endParaRPr sz="1200">
              <a:solidFill>
                <a:srgbClr val="375FA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865543" y="37081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a:t>
            </a:r>
            <a:endParaRPr sz="2800">
              <a:solidFill>
                <a:srgbClr val="AF7B51"/>
              </a:solidFill>
              <a:latin typeface="Nunito"/>
              <a:ea typeface="Nunito"/>
              <a:cs typeface="Nunito"/>
              <a:sym typeface="Nunito"/>
            </a:endParaRPr>
          </a:p>
        </p:txBody>
      </p:sp>
      <p:sp>
        <p:nvSpPr>
          <p:cNvPr id="162" name="Google Shape;162;p18"/>
          <p:cNvSpPr txBox="1"/>
          <p:nvPr/>
        </p:nvSpPr>
        <p:spPr>
          <a:xfrm>
            <a:off x="865543" y="1635560"/>
            <a:ext cx="7543800" cy="2676600"/>
          </a:xfrm>
          <a:prstGeom prst="rect">
            <a:avLst/>
          </a:prstGeom>
          <a:noFill/>
          <a:ln>
            <a:noFill/>
          </a:ln>
        </p:spPr>
        <p:txBody>
          <a:bodyPr anchorCtr="0" anchor="t" bIns="34275" lIns="0" spcFirstLastPara="1" rIns="0" wrap="square" tIns="34275">
            <a:noAutofit/>
          </a:bodyPr>
          <a:lstStyle/>
          <a:p>
            <a:pPr indent="-285750" lvl="0" marL="444500" rtl="0" algn="just">
              <a:spcBef>
                <a:spcPts val="600"/>
              </a:spcBef>
              <a:spcAft>
                <a:spcPts val="0"/>
              </a:spcAft>
              <a:buClr>
                <a:srgbClr val="233A44"/>
              </a:buClr>
              <a:buSzPts val="1100"/>
              <a:buFont typeface="Calibri"/>
              <a:buChar char="●"/>
            </a:pPr>
            <a:r>
              <a:rPr lang="es" sz="1500">
                <a:solidFill>
                  <a:srgbClr val="375FA9"/>
                </a:solidFill>
              </a:rPr>
              <a:t>Open Systems Interconnection</a:t>
            </a:r>
            <a:endParaRPr sz="1500">
              <a:solidFill>
                <a:srgbClr val="375FA9"/>
              </a:solidFill>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Se define como una arquitectura necesaria para establecer comunicación entre computadoras.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Además OSI es un modelo de referencia que define cómo se debe transmitir un mensaje entre nodos en una red de datos.</a:t>
            </a:r>
            <a:endParaRPr sz="1500">
              <a:solidFill>
                <a:srgbClr val="375FA9"/>
              </a:solidFill>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El modelo OSI cuenta con 7 capas de funciones.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El objetivo del modelo OSI es que el proceso de comunicación entre dos usuarios en una red de telecomunicaciones puede dividirse en capas.</a:t>
            </a:r>
            <a:endParaRPr sz="1500">
              <a:solidFill>
                <a:srgbClr val="375FA9"/>
              </a:solidFill>
            </a:endParaRPr>
          </a:p>
          <a:p>
            <a:pPr indent="0" lvl="1" marL="615950" rtl="0" algn="just">
              <a:lnSpc>
                <a:spcPct val="115000"/>
              </a:lnSpc>
              <a:spcBef>
                <a:spcPts val="1600"/>
              </a:spcBef>
              <a:spcAft>
                <a:spcPts val="0"/>
              </a:spcAft>
              <a:buNone/>
            </a:pPr>
            <a:r>
              <a:t/>
            </a:r>
            <a:endParaRPr sz="1500">
              <a:solidFill>
                <a:srgbClr val="375FA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4"/>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txBox="1"/>
          <p:nvPr/>
        </p:nvSpPr>
        <p:spPr>
          <a:xfrm>
            <a:off x="822960" y="38372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b="1" sz="3200">
              <a:solidFill>
                <a:srgbClr val="E73263"/>
              </a:solidFill>
            </a:endParaRPr>
          </a:p>
        </p:txBody>
      </p:sp>
      <p:sp>
        <p:nvSpPr>
          <p:cNvPr id="168" name="Google Shape;168;p19"/>
          <p:cNvSpPr txBox="1"/>
          <p:nvPr/>
        </p:nvSpPr>
        <p:spPr>
          <a:xfrm>
            <a:off x="822960" y="1612900"/>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sz="1500">
                <a:solidFill>
                  <a:srgbClr val="375FA9"/>
                </a:solidFill>
              </a:rPr>
              <a:t>Es un conjunto de protocolos que permite que los computadores se comuniquen entre sí. </a:t>
            </a:r>
            <a:endParaRPr sz="1500">
              <a:solidFill>
                <a:srgbClr val="375FA9"/>
              </a:solidFill>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El nombre se deriva de dos de los protocolos que lo conforman:</a:t>
            </a:r>
            <a:endParaRPr sz="13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Transmission Control Protocol (TCP)</a:t>
            </a:r>
            <a:endParaRPr sz="11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Internet Protocol (IP)</a:t>
            </a:r>
            <a:endParaRPr sz="11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sz="1500">
                <a:solidFill>
                  <a:srgbClr val="375FA9"/>
                </a:solidFill>
              </a:rPr>
              <a:t>TCP/IP son los protocolos fundamentales de Internet.</a:t>
            </a:r>
            <a:endParaRPr sz="1500">
              <a:solidFill>
                <a:srgbClr val="375FA9"/>
              </a:solidFill>
            </a:endParaRPr>
          </a:p>
          <a:p>
            <a:pPr indent="0" lvl="0" marL="158750" rtl="0" algn="just">
              <a:lnSpc>
                <a:spcPct val="115000"/>
              </a:lnSpc>
              <a:spcBef>
                <a:spcPts val="600"/>
              </a:spcBef>
              <a:spcAft>
                <a:spcPts val="0"/>
              </a:spcAft>
              <a:buNone/>
            </a:pPr>
            <a:r>
              <a:t/>
            </a:r>
            <a:endParaRPr sz="1700">
              <a:solidFill>
                <a:srgbClr val="375FA9"/>
              </a:solidFill>
            </a:endParaRPr>
          </a:p>
        </p:txBody>
      </p:sp>
      <p:sp>
        <p:nvSpPr>
          <p:cNvPr id="169" name="Google Shape;169;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
        <p:nvSpPr>
          <p:cNvPr id="170" name="Google Shape;170;p1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0"/>
          <p:cNvSpPr txBox="1"/>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50">
                <a:solidFill>
                  <a:srgbClr val="FFFFFF"/>
                </a:solidFill>
                <a:latin typeface="Times New Roman"/>
                <a:ea typeface="Times New Roman"/>
                <a:cs typeface="Times New Roman"/>
                <a:sym typeface="Times New Roman"/>
              </a:rPr>
              <a:t>2-</a:t>
            </a:r>
            <a:fld id="{00000000-1234-1234-1234-123412341234}" type="slidenum">
              <a:rPr lang="es" sz="1050">
                <a:solidFill>
                  <a:srgbClr val="FFFFFF"/>
                </a:solidFill>
                <a:latin typeface="Times New Roman"/>
                <a:ea typeface="Times New Roman"/>
                <a:cs typeface="Times New Roman"/>
                <a:sym typeface="Times New Roman"/>
              </a:rPr>
              <a:t>‹#›</a:t>
            </a:fld>
            <a:endParaRPr sz="1050">
              <a:solidFill>
                <a:srgbClr val="FFFFFF"/>
              </a:solidFill>
              <a:latin typeface="Times New Roman"/>
              <a:ea typeface="Times New Roman"/>
              <a:cs typeface="Times New Roman"/>
              <a:sym typeface="Times New Roman"/>
            </a:endParaRPr>
          </a:p>
        </p:txBody>
      </p:sp>
      <p:sp>
        <p:nvSpPr>
          <p:cNvPr id="176" name="Google Shape;176;p20"/>
          <p:cNvSpPr txBox="1"/>
          <p:nvPr/>
        </p:nvSpPr>
        <p:spPr>
          <a:xfrm>
            <a:off x="923277" y="509779"/>
            <a:ext cx="7505700" cy="954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Arquitectura de TCP/IP</a:t>
            </a:r>
            <a:endParaRPr b="1" sz="3200">
              <a:solidFill>
                <a:srgbClr val="E73263"/>
              </a:solidFill>
            </a:endParaRPr>
          </a:p>
        </p:txBody>
      </p:sp>
      <p:grpSp>
        <p:nvGrpSpPr>
          <p:cNvPr id="177" name="Google Shape;177;p20"/>
          <p:cNvGrpSpPr/>
          <p:nvPr/>
        </p:nvGrpSpPr>
        <p:grpSpPr>
          <a:xfrm>
            <a:off x="986231" y="1849584"/>
            <a:ext cx="1524210" cy="2071688"/>
            <a:chOff x="528" y="2016"/>
            <a:chExt cx="1200" cy="1740"/>
          </a:xfrm>
        </p:grpSpPr>
        <p:sp>
          <p:nvSpPr>
            <p:cNvPr id="178" name="Google Shape;178;p20"/>
            <p:cNvSpPr/>
            <p:nvPr/>
          </p:nvSpPr>
          <p:spPr>
            <a:xfrm>
              <a:off x="528" y="2016"/>
              <a:ext cx="1200" cy="300"/>
            </a:xfrm>
            <a:prstGeom prst="rect">
              <a:avLst/>
            </a:prstGeom>
            <a:gradFill>
              <a:gsLst>
                <a:gs pos="0">
                  <a:srgbClr val="765E47"/>
                </a:gs>
                <a:gs pos="50000">
                  <a:srgbClr val="FFCC99"/>
                </a:gs>
                <a:gs pos="100000">
                  <a:srgbClr val="765E47"/>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a:p>
          </p:txBody>
        </p:sp>
        <p:sp>
          <p:nvSpPr>
            <p:cNvPr id="179" name="Google Shape;179;p20"/>
            <p:cNvSpPr/>
            <p:nvPr/>
          </p:nvSpPr>
          <p:spPr>
            <a:xfrm>
              <a:off x="528" y="2256"/>
              <a:ext cx="1200" cy="300"/>
            </a:xfrm>
            <a:prstGeom prst="rect">
              <a:avLst/>
            </a:prstGeom>
            <a:gradFill>
              <a:gsLst>
                <a:gs pos="0">
                  <a:srgbClr val="475E00"/>
                </a:gs>
                <a:gs pos="50000">
                  <a:srgbClr val="99CC00"/>
                </a:gs>
                <a:gs pos="100000">
                  <a:srgbClr val="475E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Presentación</a:t>
              </a:r>
              <a:endParaRPr/>
            </a:p>
          </p:txBody>
        </p:sp>
        <p:sp>
          <p:nvSpPr>
            <p:cNvPr id="180" name="Google Shape;180;p20"/>
            <p:cNvSpPr/>
            <p:nvPr/>
          </p:nvSpPr>
          <p:spPr>
            <a:xfrm>
              <a:off x="528" y="2496"/>
              <a:ext cx="1200" cy="300"/>
            </a:xfrm>
            <a:prstGeom prst="rect">
              <a:avLst/>
            </a:prstGeom>
            <a:gradFill>
              <a:gsLst>
                <a:gs pos="0">
                  <a:srgbClr val="007676"/>
                </a:gs>
                <a:gs pos="50000">
                  <a:srgbClr val="00FFFF"/>
                </a:gs>
                <a:gs pos="100000">
                  <a:srgbClr val="0076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Sesión</a:t>
              </a:r>
              <a:endParaRPr/>
            </a:p>
          </p:txBody>
        </p:sp>
        <p:sp>
          <p:nvSpPr>
            <p:cNvPr id="181" name="Google Shape;181;p20"/>
            <p:cNvSpPr/>
            <p:nvPr/>
          </p:nvSpPr>
          <p:spPr>
            <a:xfrm>
              <a:off x="528" y="2736"/>
              <a:ext cx="1200" cy="300"/>
            </a:xfrm>
            <a:prstGeom prst="rect">
              <a:avLst/>
            </a:prstGeom>
            <a:gradFill>
              <a:gsLst>
                <a:gs pos="0">
                  <a:srgbClr val="18472F"/>
                </a:gs>
                <a:gs pos="50000">
                  <a:srgbClr val="339966"/>
                </a:gs>
                <a:gs pos="100000">
                  <a:srgbClr val="1847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182" name="Google Shape;182;p20"/>
            <p:cNvSpPr/>
            <p:nvPr/>
          </p:nvSpPr>
          <p:spPr>
            <a:xfrm>
              <a:off x="528" y="2976"/>
              <a:ext cx="1200" cy="300"/>
            </a:xfrm>
            <a:prstGeom prst="rect">
              <a:avLst/>
            </a:prstGeom>
            <a:gradFill>
              <a:gsLst>
                <a:gs pos="0">
                  <a:srgbClr val="005E76"/>
                </a:gs>
                <a:gs pos="50000">
                  <a:srgbClr val="00CCFF"/>
                </a:gs>
                <a:gs pos="100000">
                  <a:srgbClr val="005E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sp>
          <p:nvSpPr>
            <p:cNvPr id="183" name="Google Shape;183;p20"/>
            <p:cNvSpPr/>
            <p:nvPr/>
          </p:nvSpPr>
          <p:spPr>
            <a:xfrm>
              <a:off x="528" y="3216"/>
              <a:ext cx="1200" cy="300"/>
            </a:xfrm>
            <a:prstGeom prst="rect">
              <a:avLst/>
            </a:prstGeom>
            <a:gradFill>
              <a:gsLst>
                <a:gs pos="0">
                  <a:srgbClr val="764700"/>
                </a:gs>
                <a:gs pos="50000">
                  <a:srgbClr val="FF9900"/>
                </a:gs>
                <a:gs pos="100000">
                  <a:srgbClr val="7647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Enlace</a:t>
              </a:r>
              <a:endParaRPr/>
            </a:p>
          </p:txBody>
        </p:sp>
        <p:sp>
          <p:nvSpPr>
            <p:cNvPr id="184" name="Google Shape;184;p20"/>
            <p:cNvSpPr/>
            <p:nvPr/>
          </p:nvSpPr>
          <p:spPr>
            <a:xfrm>
              <a:off x="528" y="3456"/>
              <a:ext cx="1200" cy="300"/>
            </a:xfrm>
            <a:prstGeom prst="rect">
              <a:avLst/>
            </a:prstGeom>
            <a:gradFill>
              <a:gsLst>
                <a:gs pos="0">
                  <a:srgbClr val="47182F"/>
                </a:gs>
                <a:gs pos="50000">
                  <a:srgbClr val="993366"/>
                </a:gs>
                <a:gs pos="100000">
                  <a:srgbClr val="4718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Física</a:t>
              </a:r>
              <a:endParaRPr/>
            </a:p>
          </p:txBody>
        </p:sp>
      </p:grpSp>
      <p:sp>
        <p:nvSpPr>
          <p:cNvPr id="185" name="Google Shape;185;p20"/>
          <p:cNvSpPr/>
          <p:nvPr/>
        </p:nvSpPr>
        <p:spPr>
          <a:xfrm>
            <a:off x="2414980" y="1849584"/>
            <a:ext cx="5451000" cy="8574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Aplicaciones y procesos que usa la red</a:t>
            </a:r>
            <a:endParaRPr/>
          </a:p>
        </p:txBody>
      </p:sp>
      <p:sp>
        <p:nvSpPr>
          <p:cNvPr id="186" name="Google Shape;186;p20"/>
          <p:cNvSpPr/>
          <p:nvPr/>
        </p:nvSpPr>
        <p:spPr>
          <a:xfrm>
            <a:off x="2414981" y="2706834"/>
            <a:ext cx="5451000" cy="2859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Servicios de entrega de datos entre nodos</a:t>
            </a:r>
            <a:endParaRPr/>
          </a:p>
        </p:txBody>
      </p:sp>
      <p:sp>
        <p:nvSpPr>
          <p:cNvPr id="187" name="Google Shape;187;p20"/>
          <p:cNvSpPr/>
          <p:nvPr/>
        </p:nvSpPr>
        <p:spPr>
          <a:xfrm>
            <a:off x="2414982" y="2992584"/>
            <a:ext cx="5451000" cy="2859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Define el datagrama y maneja el enrutamiento</a:t>
            </a:r>
            <a:endParaRPr/>
          </a:p>
        </p:txBody>
      </p:sp>
      <p:sp>
        <p:nvSpPr>
          <p:cNvPr id="188" name="Google Shape;188;p20"/>
          <p:cNvSpPr/>
          <p:nvPr/>
        </p:nvSpPr>
        <p:spPr>
          <a:xfrm>
            <a:off x="2414975" y="3278323"/>
            <a:ext cx="5451000" cy="7143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Procesos para acceder el medio físico</a:t>
            </a:r>
            <a:endParaRPr/>
          </a:p>
        </p:txBody>
      </p:sp>
      <p:grpSp>
        <p:nvGrpSpPr>
          <p:cNvPr id="189" name="Google Shape;189;p20"/>
          <p:cNvGrpSpPr/>
          <p:nvPr/>
        </p:nvGrpSpPr>
        <p:grpSpPr>
          <a:xfrm>
            <a:off x="962349" y="1849575"/>
            <a:ext cx="1524302" cy="2143075"/>
            <a:chOff x="2024" y="1728"/>
            <a:chExt cx="1200" cy="1800"/>
          </a:xfrm>
        </p:grpSpPr>
        <p:sp>
          <p:nvSpPr>
            <p:cNvPr id="190" name="Google Shape;190;p20"/>
            <p:cNvSpPr/>
            <p:nvPr/>
          </p:nvSpPr>
          <p:spPr>
            <a:xfrm>
              <a:off x="2025" y="1728"/>
              <a:ext cx="1200" cy="9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sz="1500">
                <a:solidFill>
                  <a:schemeClr val="dk1"/>
                </a:solidFill>
              </a:endParaRPr>
            </a:p>
            <a:p>
              <a:pPr indent="0" lvl="0" marL="0" marR="0" rtl="0" algn="l">
                <a:lnSpc>
                  <a:spcPct val="100000"/>
                </a:lnSpc>
                <a:spcBef>
                  <a:spcPts val="0"/>
                </a:spcBef>
                <a:spcAft>
                  <a:spcPts val="0"/>
                </a:spcAft>
                <a:buNone/>
              </a:pPr>
              <a:r>
                <a:t/>
              </a:r>
              <a:endParaRPr sz="1500">
                <a:solidFill>
                  <a:schemeClr val="dk1"/>
                </a:solidFill>
              </a:endParaRPr>
            </a:p>
          </p:txBody>
        </p:sp>
        <p:sp>
          <p:nvSpPr>
            <p:cNvPr id="191" name="Google Shape;191;p20"/>
            <p:cNvSpPr/>
            <p:nvPr/>
          </p:nvSpPr>
          <p:spPr>
            <a:xfrm>
              <a:off x="2025" y="2448"/>
              <a:ext cx="1200" cy="3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192" name="Google Shape;192;p20"/>
            <p:cNvSpPr/>
            <p:nvPr/>
          </p:nvSpPr>
          <p:spPr>
            <a:xfrm>
              <a:off x="2025" y="2688"/>
              <a:ext cx="1200" cy="3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Internet</a:t>
              </a:r>
              <a:endParaRPr/>
            </a:p>
          </p:txBody>
        </p:sp>
        <p:sp>
          <p:nvSpPr>
            <p:cNvPr id="193" name="Google Shape;193;p20"/>
            <p:cNvSpPr/>
            <p:nvPr/>
          </p:nvSpPr>
          <p:spPr>
            <a:xfrm>
              <a:off x="2024" y="2928"/>
              <a:ext cx="1200" cy="6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Acceso de </a:t>
              </a:r>
              <a:endParaRPr/>
            </a:p>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1"/>
          <p:cNvSpPr txBox="1"/>
          <p:nvPr/>
        </p:nvSpPr>
        <p:spPr>
          <a:xfrm>
            <a:off x="851224" y="519469"/>
            <a:ext cx="6708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199" name="Google Shape;199;p21"/>
          <p:cNvSpPr txBox="1"/>
          <p:nvPr/>
        </p:nvSpPr>
        <p:spPr>
          <a:xfrm>
            <a:off x="3406522" y="1366328"/>
            <a:ext cx="5118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Aplicación</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Contiene las funciones de las capas de Aplicación, Presentación y Sesión del Modelo OSI</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Representa los Datos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Encriptación</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Control de Diálogo</a:t>
            </a:r>
            <a:endParaRPr sz="11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FTP-File Transfer Protocol</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HTTP-Hypertext Transfer Protocol</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SMTP-Simple Mail Transfer Protocol</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DNS-Domain Name Service</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TFTP-Trivial File Transfer Protocol</a:t>
            </a:r>
            <a:endParaRPr sz="1300">
              <a:solidFill>
                <a:srgbClr val="375FA9"/>
              </a:solidFill>
            </a:endParaRPr>
          </a:p>
          <a:p>
            <a:pPr indent="-215900" lvl="0" marL="444500" rtl="0" algn="just">
              <a:lnSpc>
                <a:spcPct val="115000"/>
              </a:lnSpc>
              <a:spcBef>
                <a:spcPts val="0"/>
              </a:spcBef>
              <a:spcAft>
                <a:spcPts val="0"/>
              </a:spcAft>
              <a:buNone/>
            </a:pPr>
            <a:r>
              <a:t/>
            </a:r>
            <a:endParaRPr>
              <a:solidFill>
                <a:srgbClr val="375FA9"/>
              </a:solidFill>
            </a:endParaRPr>
          </a:p>
        </p:txBody>
      </p:sp>
      <p:pic>
        <p:nvPicPr>
          <p:cNvPr id="200" name="Google Shape;200;p21"/>
          <p:cNvPicPr preferRelativeResize="0"/>
          <p:nvPr/>
        </p:nvPicPr>
        <p:blipFill rotWithShape="1">
          <a:blip r:embed="rId4">
            <a:alphaModFix/>
          </a:blip>
          <a:srcRect b="0" l="0" r="0" t="0"/>
          <a:stretch/>
        </p:blipFill>
        <p:spPr>
          <a:xfrm>
            <a:off x="618581" y="1496214"/>
            <a:ext cx="2808724" cy="30419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2"/>
          <p:cNvSpPr txBox="1"/>
          <p:nvPr/>
        </p:nvSpPr>
        <p:spPr>
          <a:xfrm>
            <a:off x="843432" y="5590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206" name="Google Shape;206;p22"/>
          <p:cNvSpPr txBox="1"/>
          <p:nvPr/>
        </p:nvSpPr>
        <p:spPr>
          <a:xfrm>
            <a:off x="3803000" y="1437038"/>
            <a:ext cx="42552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Transporte</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Responsable de la calidad de servicio (TCP)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Confiabilidad</a:t>
            </a:r>
            <a:endParaRPr sz="1100">
              <a:solidFill>
                <a:srgbClr val="233A44"/>
              </a:solidFill>
              <a:latin typeface="Calibri"/>
              <a:ea typeface="Calibri"/>
              <a:cs typeface="Calibri"/>
              <a:sym typeface="Calibri"/>
            </a:endParaRPr>
          </a:p>
          <a:p>
            <a:pPr indent="-285750" lvl="2" marL="1358900" rtl="0" algn="just">
              <a:lnSpc>
                <a:spcPct val="115000"/>
              </a:lnSpc>
              <a:spcBef>
                <a:spcPts val="0"/>
              </a:spcBef>
              <a:spcAft>
                <a:spcPts val="0"/>
              </a:spcAft>
              <a:buClr>
                <a:srgbClr val="233A44"/>
              </a:buClr>
              <a:buSzPts val="1100"/>
              <a:buFont typeface="Calibri"/>
              <a:buChar char="■"/>
            </a:pPr>
            <a:r>
              <a:rPr lang="es" sz="1300">
                <a:solidFill>
                  <a:srgbClr val="375FA9"/>
                </a:solidFill>
              </a:rPr>
              <a:t>Recuperación de Fallas</a:t>
            </a:r>
            <a:endParaRPr sz="1100">
              <a:solidFill>
                <a:srgbClr val="233A44"/>
              </a:solidFill>
              <a:latin typeface="Calibri"/>
              <a:ea typeface="Calibri"/>
              <a:cs typeface="Calibri"/>
              <a:sym typeface="Calibri"/>
            </a:endParaRPr>
          </a:p>
          <a:p>
            <a:pPr indent="-285750" lvl="2" marL="1358900" rtl="0" algn="just">
              <a:lnSpc>
                <a:spcPct val="115000"/>
              </a:lnSpc>
              <a:spcBef>
                <a:spcPts val="0"/>
              </a:spcBef>
              <a:spcAft>
                <a:spcPts val="0"/>
              </a:spcAft>
              <a:buClr>
                <a:srgbClr val="233A44"/>
              </a:buClr>
              <a:buSzPts val="1100"/>
              <a:buFont typeface="Calibri"/>
              <a:buChar char="■"/>
            </a:pPr>
            <a:r>
              <a:rPr lang="es" sz="1300">
                <a:solidFill>
                  <a:srgbClr val="375FA9"/>
                </a:solidFill>
              </a:rPr>
              <a:t>Acknowledgment</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Control de Flujo</a:t>
            </a:r>
            <a:endParaRPr sz="1100">
              <a:solidFill>
                <a:srgbClr val="233A44"/>
              </a:solidFill>
              <a:latin typeface="Calibri"/>
              <a:ea typeface="Calibri"/>
              <a:cs typeface="Calibri"/>
              <a:sym typeface="Calibri"/>
            </a:endParaRPr>
          </a:p>
          <a:p>
            <a:pPr indent="-285750" lvl="2" marL="1358900" rtl="0" algn="just">
              <a:lnSpc>
                <a:spcPct val="115000"/>
              </a:lnSpc>
              <a:spcBef>
                <a:spcPts val="0"/>
              </a:spcBef>
              <a:spcAft>
                <a:spcPts val="0"/>
              </a:spcAft>
              <a:buClr>
                <a:srgbClr val="233A44"/>
              </a:buClr>
              <a:buSzPts val="1100"/>
              <a:buFont typeface="Calibri"/>
              <a:buChar char="■"/>
            </a:pPr>
            <a:r>
              <a:rPr lang="es" sz="1300">
                <a:solidFill>
                  <a:srgbClr val="375FA9"/>
                </a:solidFill>
              </a:rPr>
              <a:t>Sliding Windows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Orientado a Conexión</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TCP-Transmission Control Protocol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UDP-User Datagram Protocol</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pic>
        <p:nvPicPr>
          <p:cNvPr id="207" name="Google Shape;207;p22"/>
          <p:cNvPicPr preferRelativeResize="0"/>
          <p:nvPr/>
        </p:nvPicPr>
        <p:blipFill rotWithShape="1">
          <a:blip r:embed="rId4">
            <a:alphaModFix/>
          </a:blip>
          <a:srcRect b="0" l="0" r="0" t="0"/>
          <a:stretch/>
        </p:blipFill>
        <p:spPr>
          <a:xfrm>
            <a:off x="659750" y="1614530"/>
            <a:ext cx="2930238" cy="28562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3"/>
          <p:cNvSpPr txBox="1"/>
          <p:nvPr/>
        </p:nvSpPr>
        <p:spPr>
          <a:xfrm>
            <a:off x="3790002" y="1561875"/>
            <a:ext cx="33198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Internet</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Usa el protocolo IP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Se determina la Ruta</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Conmutación de Paquetes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Direccionamiento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No orientado a conexión  (Best-effort delivery protocol)</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IP-Internet Protocol</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213" name="Google Shape;213;p23"/>
          <p:cNvSpPr txBox="1"/>
          <p:nvPr/>
        </p:nvSpPr>
        <p:spPr>
          <a:xfrm>
            <a:off x="830432" y="6111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214" name="Google Shape;214;p23"/>
          <p:cNvPicPr preferRelativeResize="0"/>
          <p:nvPr/>
        </p:nvPicPr>
        <p:blipFill rotWithShape="1">
          <a:blip r:embed="rId4">
            <a:alphaModFix/>
          </a:blip>
          <a:srcRect b="0" l="0" r="0" t="0"/>
          <a:stretch/>
        </p:blipFill>
        <p:spPr>
          <a:xfrm>
            <a:off x="633005" y="1697823"/>
            <a:ext cx="2704991" cy="28493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